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7" r:id="rId2"/>
    <p:sldId id="260" r:id="rId3"/>
    <p:sldId id="391" r:id="rId4"/>
    <p:sldId id="392" r:id="rId5"/>
    <p:sldId id="393" r:id="rId6"/>
    <p:sldId id="394" r:id="rId7"/>
    <p:sldId id="396" r:id="rId8"/>
    <p:sldId id="316" r:id="rId9"/>
    <p:sldId id="325" r:id="rId10"/>
    <p:sldId id="330" r:id="rId11"/>
    <p:sldId id="331" r:id="rId12"/>
    <p:sldId id="332" r:id="rId13"/>
    <p:sldId id="399" r:id="rId14"/>
    <p:sldId id="324" r:id="rId15"/>
    <p:sldId id="317" r:id="rId16"/>
    <p:sldId id="398" r:id="rId17"/>
    <p:sldId id="364" r:id="rId18"/>
    <p:sldId id="367" r:id="rId19"/>
    <p:sldId id="362" r:id="rId20"/>
    <p:sldId id="334" r:id="rId21"/>
    <p:sldId id="318" r:id="rId22"/>
    <p:sldId id="268" r:id="rId23"/>
    <p:sldId id="340" r:id="rId24"/>
    <p:sldId id="341" r:id="rId25"/>
    <p:sldId id="342" r:id="rId26"/>
    <p:sldId id="343" r:id="rId27"/>
    <p:sldId id="344" r:id="rId28"/>
    <p:sldId id="369" r:id="rId29"/>
    <p:sldId id="301" r:id="rId30"/>
    <p:sldId id="370" r:id="rId31"/>
    <p:sldId id="306" r:id="rId32"/>
    <p:sldId id="372" r:id="rId33"/>
    <p:sldId id="307" r:id="rId34"/>
    <p:sldId id="310" r:id="rId35"/>
    <p:sldId id="308" r:id="rId36"/>
    <p:sldId id="311" r:id="rId37"/>
    <p:sldId id="309" r:id="rId38"/>
    <p:sldId id="314" r:id="rId39"/>
    <p:sldId id="305" r:id="rId40"/>
    <p:sldId id="390" r:id="rId41"/>
    <p:sldId id="397" r:id="rId42"/>
    <p:sldId id="321" r:id="rId4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E33"/>
    <a:srgbClr val="F25C00"/>
    <a:srgbClr val="05AF88"/>
    <a:srgbClr val="306974"/>
    <a:srgbClr val="0CB8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81478" autoAdjust="0"/>
  </p:normalViewPr>
  <p:slideViewPr>
    <p:cSldViewPr snapToGrid="0">
      <p:cViewPr varScale="1">
        <p:scale>
          <a:sx n="79" d="100"/>
          <a:sy n="79" d="100"/>
        </p:scale>
        <p:origin x="1072" y="19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0EB70C14-D9CF-471E-ACC1-2EBB2C45F386}" type="datetimeFigureOut">
              <a:rPr lang="zh-CN" altLang="en-US"/>
              <a:t>2018/10/22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70F39968-D824-4FC8-BE07-33BE60D3086A}"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1</a:t>
            </a:fld>
            <a:endParaRPr lang="zh-CN" altLang="en-US"/>
          </a:p>
        </p:txBody>
      </p:sp>
    </p:spTree>
    <p:extLst>
      <p:ext uri="{BB962C8B-B14F-4D97-AF65-F5344CB8AC3E}">
        <p14:creationId xmlns:p14="http://schemas.microsoft.com/office/powerpoint/2010/main" val="3635099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16</a:t>
            </a:fld>
            <a:endParaRPr lang="zh-CN" altLang="en-US"/>
          </a:p>
        </p:txBody>
      </p:sp>
    </p:spTree>
    <p:extLst>
      <p:ext uri="{BB962C8B-B14F-4D97-AF65-F5344CB8AC3E}">
        <p14:creationId xmlns:p14="http://schemas.microsoft.com/office/powerpoint/2010/main" val="4044842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p:cNvSpPr>
          <p:nvPr>
            <p:ph type="sldImg"/>
          </p:nvPr>
        </p:nvSpPr>
        <p:spPr bwMode="auto">
          <a:noFill/>
          <a:ln>
            <a:solidFill>
              <a:srgbClr val="000000"/>
            </a:solidFill>
            <a:miter lim="800000"/>
          </a:ln>
        </p:spPr>
      </p:sp>
      <p:sp>
        <p:nvSpPr>
          <p:cNvPr id="33794" name="备注占位符 2"/>
          <p:cNvSpPr>
            <a:spLocks noGrp="1"/>
          </p:cNvSpPr>
          <p:nvPr>
            <p:ph type="body" idx="1"/>
          </p:nvPr>
        </p:nvSpPr>
        <p:spPr bwMode="auto">
          <a:noFill/>
        </p:spPr>
        <p:txBody>
          <a:bodyPr wrap="square" numCol="1" anchor="t" anchorCtr="0" compatLnSpc="1"/>
          <a:lstStyle/>
          <a:p>
            <a:pPr>
              <a:spcBef>
                <a:spcPct val="0"/>
              </a:spcBef>
            </a:pPr>
            <a:endParaRPr lang="zh-CN" altLang="en-US" dirty="0"/>
          </a:p>
        </p:txBody>
      </p:sp>
      <p:sp>
        <p:nvSpPr>
          <p:cNvPr id="33795"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60B87EC6-42EC-4331-B3B0-49D17BF6473F}" type="slidenum">
              <a:rPr lang="zh-CN" altLang="en-US"/>
              <a:t>17</a:t>
            </a:fld>
            <a:endParaRPr lang="en-US" altLang="zh-CN"/>
          </a:p>
        </p:txBody>
      </p:sp>
    </p:spTree>
    <p:extLst>
      <p:ext uri="{BB962C8B-B14F-4D97-AF65-F5344CB8AC3E}">
        <p14:creationId xmlns:p14="http://schemas.microsoft.com/office/powerpoint/2010/main" val="556013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bwMode="auto">
          <a:noFill/>
          <a:ln>
            <a:solidFill>
              <a:srgbClr val="000000"/>
            </a:solidFill>
            <a:miter lim="800000"/>
          </a:ln>
        </p:spPr>
      </p:sp>
      <p:sp>
        <p:nvSpPr>
          <p:cNvPr id="31746" name="备注占位符 2"/>
          <p:cNvSpPr>
            <a:spLocks noGrp="1"/>
          </p:cNvSpPr>
          <p:nvPr>
            <p:ph type="body" idx="1"/>
          </p:nvPr>
        </p:nvSpPr>
        <p:spPr bwMode="auto">
          <a:noFill/>
        </p:spPr>
        <p:txBody>
          <a:bodyPr wrap="square"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zh-CN" altLang="en-US" sz="1200" b="1" dirty="0">
              <a:latin typeface="微软雅黑" panose="020B0503020204020204" pitchFamily="34" charset="-122"/>
              <a:ea typeface="微软雅黑" panose="020B0503020204020204" pitchFamily="34" charset="-122"/>
            </a:endParaRPr>
          </a:p>
          <a:p>
            <a:pPr>
              <a:spcBef>
                <a:spcPct val="0"/>
              </a:spcBef>
            </a:pPr>
            <a:endParaRPr lang="zh-CN" altLang="en-US" dirty="0"/>
          </a:p>
        </p:txBody>
      </p:sp>
      <p:sp>
        <p:nvSpPr>
          <p:cNvPr id="31747" name="灯片编号占位符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9B3C2D1-52B9-4BDB-B0FA-A5F6F91EC43A}" type="slidenum">
              <a:rPr lang="zh-CN" altLang="en-US"/>
              <a:t>18</a:t>
            </a:fld>
            <a:endParaRPr lang="en-US" altLang="zh-CN"/>
          </a:p>
        </p:txBody>
      </p:sp>
    </p:spTree>
    <p:extLst>
      <p:ext uri="{BB962C8B-B14F-4D97-AF65-F5344CB8AC3E}">
        <p14:creationId xmlns:p14="http://schemas.microsoft.com/office/powerpoint/2010/main" val="185322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Hans" altLang="en-US" dirty="0"/>
              <a:t>同时提升用户忠诚度</a:t>
            </a:r>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19</a:t>
            </a:fld>
            <a:endParaRPr lang="zh-CN" altLang="en-US"/>
          </a:p>
        </p:txBody>
      </p:sp>
    </p:spTree>
    <p:extLst>
      <p:ext uri="{BB962C8B-B14F-4D97-AF65-F5344CB8AC3E}">
        <p14:creationId xmlns:p14="http://schemas.microsoft.com/office/powerpoint/2010/main" val="3571222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00000"/>
              </a:lnSpc>
              <a:spcBef>
                <a:spcPct val="0"/>
              </a:spcBef>
              <a:buNone/>
            </a:pP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70F39968-D824-4FC8-BE07-33BE60D3086A}"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3</a:t>
            </a:fld>
            <a:endParaRPr lang="zh-CN" altLang="en-US"/>
          </a:p>
        </p:txBody>
      </p:sp>
    </p:spTree>
    <p:extLst>
      <p:ext uri="{BB962C8B-B14F-4D97-AF65-F5344CB8AC3E}">
        <p14:creationId xmlns:p14="http://schemas.microsoft.com/office/powerpoint/2010/main" val="3257225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25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effectLst/>
            </a:endParaRPr>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29</a:t>
            </a:fld>
            <a:endParaRPr lang="zh-CN" altLang="en-US"/>
          </a:p>
        </p:txBody>
      </p:sp>
    </p:spTree>
    <p:extLst>
      <p:ext uri="{BB962C8B-B14F-4D97-AF65-F5344CB8AC3E}">
        <p14:creationId xmlns:p14="http://schemas.microsoft.com/office/powerpoint/2010/main" val="3052133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30</a:t>
            </a:fld>
            <a:endParaRPr lang="zh-CN" altLang="en-US"/>
          </a:p>
        </p:txBody>
      </p:sp>
    </p:spTree>
    <p:extLst>
      <p:ext uri="{BB962C8B-B14F-4D97-AF65-F5344CB8AC3E}">
        <p14:creationId xmlns:p14="http://schemas.microsoft.com/office/powerpoint/2010/main" val="2482578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31</a:t>
            </a:fld>
            <a:endParaRPr lang="zh-CN" altLang="en-US"/>
          </a:p>
        </p:txBody>
      </p:sp>
    </p:spTree>
    <p:extLst>
      <p:ext uri="{BB962C8B-B14F-4D97-AF65-F5344CB8AC3E}">
        <p14:creationId xmlns:p14="http://schemas.microsoft.com/office/powerpoint/2010/main" val="2413421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32</a:t>
            </a:fld>
            <a:endParaRPr lang="zh-CN" altLang="en-US"/>
          </a:p>
        </p:txBody>
      </p:sp>
    </p:spTree>
    <p:extLst>
      <p:ext uri="{BB962C8B-B14F-4D97-AF65-F5344CB8AC3E}">
        <p14:creationId xmlns:p14="http://schemas.microsoft.com/office/powerpoint/2010/main" val="2796427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景阳</a:t>
            </a:r>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42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4</a:t>
            </a:fld>
            <a:endParaRPr lang="zh-CN" altLang="en-US"/>
          </a:p>
        </p:txBody>
      </p:sp>
    </p:spTree>
    <p:extLst>
      <p:ext uri="{BB962C8B-B14F-4D97-AF65-F5344CB8AC3E}">
        <p14:creationId xmlns:p14="http://schemas.microsoft.com/office/powerpoint/2010/main" val="2669453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5</a:t>
            </a:fld>
            <a:endParaRPr lang="zh-CN" altLang="en-US"/>
          </a:p>
        </p:txBody>
      </p:sp>
    </p:spTree>
    <p:extLst>
      <p:ext uri="{BB962C8B-B14F-4D97-AF65-F5344CB8AC3E}">
        <p14:creationId xmlns:p14="http://schemas.microsoft.com/office/powerpoint/2010/main" val="285729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6</a:t>
            </a:fld>
            <a:endParaRPr lang="zh-CN" altLang="en-US"/>
          </a:p>
        </p:txBody>
      </p:sp>
    </p:spTree>
    <p:extLst>
      <p:ext uri="{BB962C8B-B14F-4D97-AF65-F5344CB8AC3E}">
        <p14:creationId xmlns:p14="http://schemas.microsoft.com/office/powerpoint/2010/main" val="2256283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965D5F-0965-4E51-9C70-23D48B456A4E}" type="slidenum">
              <a:rPr lang="zh-CN" altLang="en-US" smtClean="0"/>
              <a:t>7</a:t>
            </a:fld>
            <a:endParaRPr lang="zh-CN" altLang="en-US"/>
          </a:p>
        </p:txBody>
      </p:sp>
    </p:spTree>
    <p:extLst>
      <p:ext uri="{BB962C8B-B14F-4D97-AF65-F5344CB8AC3E}">
        <p14:creationId xmlns:p14="http://schemas.microsoft.com/office/powerpoint/2010/main" val="212888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70F39968-D824-4FC8-BE07-33BE60D3086A}"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基本需求：城市管理与定位、实时天气、</a:t>
            </a:r>
            <a:r>
              <a:rPr lang="en-US" altLang="zh-CN" sz="1200" b="0" i="0" u="none" strike="noStrike" kern="1200" dirty="0">
                <a:solidFill>
                  <a:schemeClr val="tx1"/>
                </a:solidFill>
                <a:effectLst/>
                <a:latin typeface="+mn-lt"/>
                <a:ea typeface="+mn-ea"/>
                <a:cs typeface="+mn-cs"/>
              </a:rPr>
              <a:t>24</a:t>
            </a:r>
            <a:r>
              <a:rPr lang="zh-CN" altLang="en-US" sz="1200" b="0" i="0" u="none" strike="noStrike" kern="1200" dirty="0">
                <a:solidFill>
                  <a:schemeClr val="tx1"/>
                </a:solidFill>
                <a:effectLst/>
                <a:latin typeface="+mn-lt"/>
                <a:ea typeface="+mn-ea"/>
                <a:cs typeface="+mn-cs"/>
              </a:rPr>
              <a:t>小时预报、</a:t>
            </a:r>
            <a:r>
              <a:rPr lang="en-US" altLang="zh-CN" sz="1200" b="0" i="0" u="none" strike="noStrike" kern="1200" dirty="0">
                <a:solidFill>
                  <a:schemeClr val="tx1"/>
                </a:solidFill>
                <a:effectLst/>
                <a:latin typeface="+mn-lt"/>
                <a:ea typeface="+mn-ea"/>
                <a:cs typeface="+mn-cs"/>
              </a:rPr>
              <a:t>15</a:t>
            </a:r>
            <a:r>
              <a:rPr lang="zh-CN" altLang="en-US" sz="1200" b="0" i="0" u="none" strike="noStrike" kern="1200" dirty="0">
                <a:solidFill>
                  <a:schemeClr val="tx1"/>
                </a:solidFill>
                <a:effectLst/>
                <a:latin typeface="+mn-lt"/>
                <a:ea typeface="+mn-ea"/>
                <a:cs typeface="+mn-cs"/>
              </a:rPr>
              <a:t>天预报、</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天空气污染预报</a:t>
            </a:r>
          </a:p>
          <a:p>
            <a:r>
              <a:rPr lang="zh-CN" altLang="en-US" sz="1200" b="0" i="0" u="none" strike="noStrike" kern="1200" dirty="0">
                <a:solidFill>
                  <a:schemeClr val="tx1"/>
                </a:solidFill>
                <a:effectLst/>
                <a:latin typeface="+mn-lt"/>
                <a:ea typeface="+mn-ea"/>
                <a:cs typeface="+mn-cs"/>
              </a:rPr>
              <a:t>期望需求：语音播报、污染监测点地图、每日天气推送、生活指数类提示信息、天气分享、天气助手</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商城等增值服务、天气插件</a:t>
            </a:r>
          </a:p>
          <a:p>
            <a:r>
              <a:rPr lang="zh-CN" altLang="en-US" sz="1200" b="0" i="0" u="none" strike="noStrike" kern="1200" dirty="0">
                <a:solidFill>
                  <a:schemeClr val="tx1"/>
                </a:solidFill>
                <a:effectLst/>
                <a:latin typeface="+mn-lt"/>
                <a:ea typeface="+mn-ea"/>
                <a:cs typeface="+mn-cs"/>
              </a:rPr>
              <a:t>兴奋需求：特殊天气预警，时景照片、本地生活服务推荐、资讯、墨圈</a:t>
            </a:r>
          </a:p>
          <a:p>
            <a:r>
              <a:rPr lang="zh-CN" altLang="en-US" sz="1200" b="0" i="0" u="none" strike="noStrike" kern="1200" dirty="0">
                <a:solidFill>
                  <a:schemeClr val="tx1"/>
                </a:solidFill>
                <a:effectLst/>
                <a:latin typeface="+mn-lt"/>
                <a:ea typeface="+mn-ea"/>
                <a:cs typeface="+mn-cs"/>
              </a:rPr>
              <a:t>兴奋需求都是一些个性化的服务，因人而异，有些需求让一部分人兴奋，但另一部分人却无感，甚至还可能成为反向需求。</a:t>
            </a:r>
          </a:p>
        </p:txBody>
      </p:sp>
      <p:sp>
        <p:nvSpPr>
          <p:cNvPr id="4" name="灯片编号占位符 3"/>
          <p:cNvSpPr>
            <a:spLocks noGrp="1"/>
          </p:cNvSpPr>
          <p:nvPr>
            <p:ph type="sldNum" sz="quarter" idx="10"/>
          </p:nvPr>
        </p:nvSpPr>
        <p:spPr/>
        <p:txBody>
          <a:bodyPr/>
          <a:lstStyle/>
          <a:p>
            <a:pPr>
              <a:defRPr/>
            </a:pPr>
            <a:fld id="{70F39968-D824-4FC8-BE07-33BE60D3086A}" type="slidenum">
              <a:rPr lang="zh-CN" altLang="en-US" smtClean="0"/>
              <a:t>13</a:t>
            </a:fld>
            <a:endParaRPr lang="zh-CN" altLang="en-US"/>
          </a:p>
        </p:txBody>
      </p:sp>
    </p:spTree>
    <p:extLst>
      <p:ext uri="{BB962C8B-B14F-4D97-AF65-F5344CB8AC3E}">
        <p14:creationId xmlns:p14="http://schemas.microsoft.com/office/powerpoint/2010/main" val="112434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4115A2F3-27E3-4C3B-A761-4855C6AC4CBB}" type="datetimeFigureOut">
              <a:rPr lang="zh-CN" altLang="en-US"/>
              <a:t>2018/10/22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A98E139-9E90-4DF1-A861-00B0689C9A44}"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B15B68A6-3238-4F79-9C25-D21DBC602B2D}" type="datetimeFigureOut">
              <a:rPr lang="zh-CN" altLang="en-US"/>
              <a:t>2018/10/22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D4E6240-1461-49A5-BA73-06669AAD3C3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202CFDE-74C2-40F5-BFD8-C54FECDB3B0E}" type="datetimeFigureOut">
              <a:rPr lang="zh-CN" altLang="en-US"/>
              <a:t>2018/10/22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AAF84C9-1E6A-41D8-B72D-36438715CA60}"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152E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圆角矩形 4"/>
          <p:cNvSpPr>
            <a:spLocks noChangeArrowheads="1"/>
          </p:cNvSpPr>
          <p:nvPr userDrawn="1"/>
        </p:nvSpPr>
        <p:spPr bwMode="auto">
          <a:xfrm>
            <a:off x="0" y="6264275"/>
            <a:ext cx="12192000" cy="620713"/>
          </a:xfrm>
          <a:prstGeom prst="roundRect">
            <a:avLst>
              <a:gd name="adj" fmla="val 0"/>
            </a:avLst>
          </a:prstGeom>
          <a:solidFill>
            <a:srgbClr val="05AF88"/>
          </a:solidFill>
          <a:ln>
            <a:noFill/>
          </a:ln>
          <a:effectLst>
            <a:outerShdw blurRad="76200" dist="38100" dir="16200000" rotWithShape="0">
              <a:srgbClr val="000000">
                <a:alpha val="39999"/>
              </a:srgbClr>
            </a:outerShdw>
          </a:effectLst>
        </p:spPr>
        <p:txBody>
          <a:bodyPr anchor="ctr"/>
          <a:lstStyle/>
          <a:p>
            <a:pPr algn="ctr" eaLnBrk="1" fontAlgn="auto" hangingPunct="1">
              <a:spcBef>
                <a:spcPts val="0"/>
              </a:spcBef>
              <a:spcAft>
                <a:spcPts val="0"/>
              </a:spcAft>
              <a:defRPr/>
            </a:pPr>
            <a:endParaRPr lang="zh-CN" altLang="en-US">
              <a:solidFill>
                <a:schemeClr val="lt1"/>
              </a:solidFill>
              <a:latin typeface="+mn-lt"/>
              <a:ea typeface="+mn-ea"/>
              <a:cs typeface="+mn-cs"/>
            </a:endParaRPr>
          </a:p>
        </p:txBody>
      </p:sp>
      <p:sp>
        <p:nvSpPr>
          <p:cNvPr id="6" name="弦形 5"/>
          <p:cNvSpPr/>
          <p:nvPr userDrawn="1"/>
        </p:nvSpPr>
        <p:spPr>
          <a:xfrm rot="12125148">
            <a:off x="-139700" y="369888"/>
            <a:ext cx="439738" cy="458787"/>
          </a:xfrm>
          <a:prstGeom prst="chord">
            <a:avLst/>
          </a:prstGeom>
          <a:solidFill>
            <a:srgbClr val="F25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 name="直接连接符 9"/>
          <p:cNvCxnSpPr/>
          <p:nvPr userDrawn="1"/>
        </p:nvCxnSpPr>
        <p:spPr>
          <a:xfrm flipH="1" flipV="1">
            <a:off x="4597400" y="600075"/>
            <a:ext cx="7594600" cy="0"/>
          </a:xfrm>
          <a:prstGeom prst="line">
            <a:avLst/>
          </a:prstGeom>
          <a:ln>
            <a:solidFill>
              <a:srgbClr val="F25C00"/>
            </a:solidFill>
          </a:ln>
        </p:spPr>
        <p:style>
          <a:lnRef idx="1">
            <a:schemeClr val="accent1"/>
          </a:lnRef>
          <a:fillRef idx="0">
            <a:schemeClr val="accent1"/>
          </a:fillRef>
          <a:effectRef idx="0">
            <a:schemeClr val="accent1"/>
          </a:effectRef>
          <a:fontRef idx="minor">
            <a:schemeClr val="tx1"/>
          </a:fontRef>
        </p:style>
      </p:cxnSp>
      <p:cxnSp>
        <p:nvCxnSpPr>
          <p:cNvPr id="8" name="直接连接符 10"/>
          <p:cNvCxnSpPr/>
          <p:nvPr userDrawn="1"/>
        </p:nvCxnSpPr>
        <p:spPr>
          <a:xfrm flipH="1" flipV="1">
            <a:off x="234950" y="588963"/>
            <a:ext cx="860425" cy="11112"/>
          </a:xfrm>
          <a:prstGeom prst="line">
            <a:avLst/>
          </a:prstGeom>
          <a:ln>
            <a:solidFill>
              <a:srgbClr val="F25C00"/>
            </a:solidFill>
          </a:ln>
        </p:spPr>
        <p:style>
          <a:lnRef idx="1">
            <a:schemeClr val="accent1"/>
          </a:lnRef>
          <a:fillRef idx="0">
            <a:schemeClr val="accent1"/>
          </a:fillRef>
          <a:effectRef idx="0">
            <a:schemeClr val="accent1"/>
          </a:effectRef>
          <a:fontRef idx="minor">
            <a:schemeClr val="tx1"/>
          </a:fontRef>
        </p:style>
      </p:cxnSp>
      <p:sp>
        <p:nvSpPr>
          <p:cNvPr id="9" name="日期占位符 3"/>
          <p:cNvSpPr>
            <a:spLocks noGrp="1"/>
          </p:cNvSpPr>
          <p:nvPr>
            <p:ph type="dt" sz="half" idx="10"/>
          </p:nvPr>
        </p:nvSpPr>
        <p:spPr/>
        <p:txBody>
          <a:bodyPr/>
          <a:lstStyle>
            <a:lvl1pPr>
              <a:defRPr/>
            </a:lvl1pPr>
          </a:lstStyle>
          <a:p>
            <a:fld id="{6884E7C8-7633-E54F-8ADA-C0377AABFEFF}" type="datetimeFigureOut">
              <a:rPr lang="zh-CN" altLang="en-US"/>
              <a:t>2018/10/22</a:t>
            </a:fld>
            <a:endParaRPr lang="zh-CN" altLang="en-US"/>
          </a:p>
        </p:txBody>
      </p:sp>
      <p:sp>
        <p:nvSpPr>
          <p:cNvPr id="10" name="页脚占位符 4"/>
          <p:cNvSpPr>
            <a:spLocks noGrp="1"/>
          </p:cNvSpPr>
          <p:nvPr>
            <p:ph type="ftr" sz="quarter" idx="11"/>
          </p:nvPr>
        </p:nvSpPr>
        <p:spPr/>
        <p:txBody>
          <a:bodyPr/>
          <a:lstStyle>
            <a:lvl1pPr>
              <a:defRPr/>
            </a:lvl1pPr>
          </a:lstStyle>
          <a:p>
            <a:pPr>
              <a:defRPr/>
            </a:pPr>
            <a:endParaRPr lang="zh-CN" altLang="en-US"/>
          </a:p>
        </p:txBody>
      </p:sp>
      <p:sp>
        <p:nvSpPr>
          <p:cNvPr id="11" name="灯片编号占位符 5"/>
          <p:cNvSpPr>
            <a:spLocks noGrp="1"/>
          </p:cNvSpPr>
          <p:nvPr>
            <p:ph type="sldNum" sz="quarter" idx="12"/>
          </p:nvPr>
        </p:nvSpPr>
        <p:spPr/>
        <p:txBody>
          <a:bodyPr/>
          <a:lstStyle>
            <a:lvl1pPr>
              <a:defRPr/>
            </a:lvl1pPr>
          </a:lstStyle>
          <a:p>
            <a:fld id="{D042A2B5-1460-C049-B024-E682E82205EA}" type="slidenum">
              <a:rPr lang="zh-CN" altLang="en-US"/>
              <a:t>‹#›</a:t>
            </a:fld>
            <a:endParaRPr lang="zh-CN" altLang="en-US"/>
          </a:p>
        </p:txBody>
      </p:sp>
      <p:sp>
        <p:nvSpPr>
          <p:cNvPr id="12" name="文本框 11"/>
          <p:cNvSpPr txBox="1"/>
          <p:nvPr/>
        </p:nvSpPr>
        <p:spPr>
          <a:xfrm>
            <a:off x="8084024" y="6395935"/>
            <a:ext cx="4107976" cy="369332"/>
          </a:xfrm>
          <a:prstGeom prst="rect">
            <a:avLst/>
          </a:prstGeom>
          <a:noFill/>
        </p:spPr>
        <p:txBody>
          <a:bodyPr>
            <a:spAutoFit/>
          </a:bodyPr>
          <a:lstStyle/>
          <a:p>
            <a:pPr eaLnBrk="1" fontAlgn="auto" hangingPunct="1">
              <a:spcBef>
                <a:spcPts val="0"/>
              </a:spcBef>
              <a:spcAft>
                <a:spcPts val="0"/>
              </a:spcAft>
              <a:defRPr/>
            </a:pPr>
            <a:r>
              <a:rPr lang="en-US" altLang="zh-CN" kern="1200"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cs"/>
              </a:rPr>
              <a:t>http://www.chanpinshouji.com</a:t>
            </a:r>
            <a:endParaRPr lang="zh-CN" altLang="en-US" kern="1200"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152E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圆角矩形 7"/>
          <p:cNvSpPr/>
          <p:nvPr userDrawn="1"/>
        </p:nvSpPr>
        <p:spPr>
          <a:xfrm>
            <a:off x="0" y="6264275"/>
            <a:ext cx="12192000" cy="620713"/>
          </a:xfrm>
          <a:prstGeom prst="roundRect">
            <a:avLst>
              <a:gd name="adj" fmla="val 0"/>
            </a:avLst>
          </a:prstGeom>
          <a:solidFill>
            <a:srgbClr val="05AF88"/>
          </a:solidFill>
          <a:ln>
            <a:noFill/>
          </a:ln>
          <a:effectLst>
            <a:outerShdw blurRad="762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弦形 5"/>
          <p:cNvSpPr/>
          <p:nvPr userDrawn="1"/>
        </p:nvSpPr>
        <p:spPr>
          <a:xfrm rot="12125148">
            <a:off x="-139700" y="369888"/>
            <a:ext cx="439738" cy="458787"/>
          </a:xfrm>
          <a:prstGeom prst="chord">
            <a:avLst/>
          </a:prstGeom>
          <a:solidFill>
            <a:srgbClr val="F25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7" name="直接连接符 6"/>
          <p:cNvCxnSpPr/>
          <p:nvPr userDrawn="1"/>
        </p:nvCxnSpPr>
        <p:spPr>
          <a:xfrm flipH="1" flipV="1">
            <a:off x="4597400" y="600075"/>
            <a:ext cx="7594600" cy="0"/>
          </a:xfrm>
          <a:prstGeom prst="line">
            <a:avLst/>
          </a:prstGeom>
          <a:ln>
            <a:solidFill>
              <a:srgbClr val="F25C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flipV="1">
            <a:off x="234950" y="588963"/>
            <a:ext cx="860425" cy="11112"/>
          </a:xfrm>
          <a:prstGeom prst="line">
            <a:avLst/>
          </a:prstGeom>
          <a:ln>
            <a:solidFill>
              <a:srgbClr val="F25C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3"/>
          <p:cNvSpPr>
            <a:spLocks noGrp="1"/>
          </p:cNvSpPr>
          <p:nvPr>
            <p:ph type="dt" sz="half" idx="10"/>
          </p:nvPr>
        </p:nvSpPr>
        <p:spPr/>
        <p:txBody>
          <a:bodyPr/>
          <a:lstStyle>
            <a:lvl1pPr>
              <a:defRPr/>
            </a:lvl1pPr>
          </a:lstStyle>
          <a:p>
            <a:pPr>
              <a:defRPr/>
            </a:pPr>
            <a:fld id="{AF8B1D08-1D33-4332-8320-2DA87DE661C2}" type="datetimeFigureOut">
              <a:rPr lang="zh-CN" altLang="en-US"/>
              <a:t>2018/10/22</a:t>
            </a:fld>
            <a:endParaRPr lang="zh-CN" altLang="en-US"/>
          </a:p>
        </p:txBody>
      </p:sp>
      <p:sp>
        <p:nvSpPr>
          <p:cNvPr id="10" name="页脚占位符 4"/>
          <p:cNvSpPr>
            <a:spLocks noGrp="1"/>
          </p:cNvSpPr>
          <p:nvPr>
            <p:ph type="ftr" sz="quarter" idx="11"/>
          </p:nvPr>
        </p:nvSpPr>
        <p:spPr/>
        <p:txBody>
          <a:bodyPr/>
          <a:lstStyle>
            <a:lvl1pPr>
              <a:defRPr/>
            </a:lvl1pPr>
          </a:lstStyle>
          <a:p>
            <a:pPr>
              <a:defRPr/>
            </a:pPr>
            <a:endParaRPr lang="zh-CN" altLang="en-US"/>
          </a:p>
        </p:txBody>
      </p:sp>
      <p:sp>
        <p:nvSpPr>
          <p:cNvPr id="11" name="灯片编号占位符 5"/>
          <p:cNvSpPr>
            <a:spLocks noGrp="1"/>
          </p:cNvSpPr>
          <p:nvPr>
            <p:ph type="sldNum" sz="quarter" idx="12"/>
          </p:nvPr>
        </p:nvSpPr>
        <p:spPr/>
        <p:txBody>
          <a:bodyPr/>
          <a:lstStyle>
            <a:lvl1pPr>
              <a:defRPr smtClean="0"/>
            </a:lvl1pPr>
          </a:lstStyle>
          <a:p>
            <a:pPr>
              <a:defRPr/>
            </a:pPr>
            <a:fld id="{33AE13C8-DA2C-4A07-8B67-307B559738FC}"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9215E2D1-6551-40AB-9080-A5AE7E964D5F}" type="datetimeFigureOut">
              <a:rPr lang="zh-CN" altLang="en-US"/>
              <a:t>2018/10/22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124FFB7-8761-4BDE-8018-3D080AC43A40}"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7A775867-6DF1-4DFE-AB68-9B019B32CA32}" type="datetimeFigureOut">
              <a:rPr lang="zh-CN" altLang="en-US"/>
              <a:t>2018/10/22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702F203-95E8-41D5-9015-8A63FDD018FE}"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338A5B6-4B71-4944-A46A-BE6B6E7C326E}" type="datetimeFigureOut">
              <a:rPr lang="zh-CN" altLang="en-US"/>
              <a:t>2018/10/22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A85FD55-5507-4B1A-95BB-22E345872575}"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76F4E944-325E-4BE3-B403-3C63EE6B3B13}" type="datetimeFigureOut">
              <a:rPr lang="zh-CN" altLang="en-US"/>
              <a:t>2018/10/22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2BA0234-F64F-41F1-9B28-572A7B966D9A}"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DD3D68D-2B94-44EE-A0E4-A01272776AE5}" type="datetimeFigureOut">
              <a:rPr lang="zh-CN" altLang="en-US"/>
              <a:t>2018/10/22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8325060-E98A-46C9-A052-76BAB8A1F7DB}"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C415FC6-10B9-48C7-B299-800E31B309BE}" type="datetimeFigureOut">
              <a:rPr lang="zh-CN" altLang="en-US"/>
              <a:t>2018/10/22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5513063-9520-47A7-AD19-CDC7A52F1BBE}"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94238A8-A76B-4916-B05F-3DA66A501F81}" type="datetimeFigureOut">
              <a:rPr lang="zh-CN" altLang="en-US"/>
              <a:t>2018/10/22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24BBFD2-6709-4BDC-A5F4-437736F9176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E662DF58-9966-469F-83ED-6F648C32174F}" type="datetimeFigureOut">
              <a:rPr lang="zh-CN" altLang="en-US"/>
              <a:t>2018/10/22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smtClean="0">
                <a:solidFill>
                  <a:srgbClr val="898989"/>
                </a:solidFill>
              </a:defRPr>
            </a:lvl1pPr>
          </a:lstStyle>
          <a:p>
            <a:pPr>
              <a:defRPr/>
            </a:pPr>
            <a:fld id="{0ABAD689-94FB-4524-A139-576D488088B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chanpinshouji.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www.jianshu.com/u/b978c53a9db7" TargetMode="External"/><Relationship Id="rId5" Type="http://schemas.openxmlformats.org/officeDocument/2006/relationships/hyperlink" Target="https://cpsjpm.ke.qq.com/" TargetMode="External"/><Relationship Id="rId4" Type="http://schemas.openxmlformats.org/officeDocument/2006/relationships/hyperlink" Target="http://www.bilinxueyuan.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2E33"/>
        </a:solidFill>
        <a:effectLst/>
      </p:bgPr>
    </p:bg>
    <p:spTree>
      <p:nvGrpSpPr>
        <p:cNvPr id="1" name=""/>
        <p:cNvGrpSpPr/>
        <p:nvPr/>
      </p:nvGrpSpPr>
      <p:grpSpPr>
        <a:xfrm>
          <a:off x="0" y="0"/>
          <a:ext cx="0" cy="0"/>
          <a:chOff x="0" y="0"/>
          <a:chExt cx="0" cy="0"/>
        </a:xfrm>
      </p:grpSpPr>
      <p:grpSp>
        <p:nvGrpSpPr>
          <p:cNvPr id="13" name="组合 32"/>
          <p:cNvGrpSpPr/>
          <p:nvPr/>
        </p:nvGrpSpPr>
        <p:grpSpPr bwMode="auto">
          <a:xfrm>
            <a:off x="1583328" y="3055089"/>
            <a:ext cx="2754265" cy="1831111"/>
            <a:chOff x="2619913" y="4327268"/>
            <a:chExt cx="2776396" cy="2402065"/>
          </a:xfrm>
        </p:grpSpPr>
        <p:sp>
          <p:nvSpPr>
            <p:cNvPr id="14" name="圆角矩形 13"/>
            <p:cNvSpPr/>
            <p:nvPr/>
          </p:nvSpPr>
          <p:spPr>
            <a:xfrm>
              <a:off x="2619913" y="4327268"/>
              <a:ext cx="2776396" cy="735121"/>
            </a:xfrm>
            <a:prstGeom prst="roundRect">
              <a:avLst>
                <a:gd name="adj" fmla="val 27778"/>
              </a:avLst>
            </a:prstGeom>
            <a:solidFill>
              <a:srgbClr val="05AF8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圆角矩形 14"/>
            <p:cNvSpPr/>
            <p:nvPr/>
          </p:nvSpPr>
          <p:spPr>
            <a:xfrm>
              <a:off x="2640548" y="5992130"/>
              <a:ext cx="2735123" cy="737203"/>
            </a:xfrm>
            <a:prstGeom prst="roundRect">
              <a:avLst>
                <a:gd name="adj" fmla="val 27778"/>
              </a:avLst>
            </a:prstGeom>
            <a:solidFill>
              <a:srgbClr val="05AF88"/>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6" name="文本框 37"/>
          <p:cNvSpPr txBox="1">
            <a:spLocks noChangeArrowheads="1"/>
          </p:cNvSpPr>
          <p:nvPr/>
        </p:nvSpPr>
        <p:spPr bwMode="auto">
          <a:xfrm>
            <a:off x="2302336" y="4373982"/>
            <a:ext cx="1314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prstClr val="white"/>
                </a:solidFill>
                <a:latin typeface="微软雅黑" panose="020B0503020204020204" pitchFamily="34" charset="-122"/>
                <a:ea typeface="微软雅黑" panose="020B0503020204020204" pitchFamily="34" charset="-122"/>
              </a:rPr>
              <a:t>讲师</a:t>
            </a:r>
          </a:p>
        </p:txBody>
      </p:sp>
      <p:pic>
        <p:nvPicPr>
          <p:cNvPr id="17"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4376" y="4373982"/>
            <a:ext cx="42545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38"/>
          <p:cNvSpPr txBox="1">
            <a:spLocks noChangeArrowheads="1"/>
          </p:cNvSpPr>
          <p:nvPr/>
        </p:nvSpPr>
        <p:spPr bwMode="auto">
          <a:xfrm>
            <a:off x="1219802" y="1571351"/>
            <a:ext cx="34825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Hans" altLang="en-US" sz="3600" b="1" dirty="0">
                <a:solidFill>
                  <a:prstClr val="white"/>
                </a:solidFill>
                <a:latin typeface="微软雅黑" panose="020B0503020204020204" pitchFamily="34" charset="-122"/>
                <a:ea typeface="微软雅黑" panose="020B0503020204020204" pitchFamily="34" charset="-122"/>
              </a:rPr>
              <a:t>产品</a:t>
            </a:r>
            <a:r>
              <a:rPr lang="zh-CN" altLang="en-US" sz="3600" b="1" dirty="0">
                <a:solidFill>
                  <a:prstClr val="white"/>
                </a:solidFill>
                <a:latin typeface="微软雅黑" panose="020B0503020204020204" pitchFamily="34" charset="-122"/>
                <a:ea typeface="微软雅黑" panose="020B0503020204020204" pitchFamily="34" charset="-122"/>
              </a:rPr>
              <a:t>与用户体验</a:t>
            </a:r>
          </a:p>
        </p:txBody>
      </p:sp>
      <p:sp>
        <p:nvSpPr>
          <p:cNvPr id="19" name="文本框 33"/>
          <p:cNvSpPr txBox="1">
            <a:spLocks noChangeArrowheads="1"/>
          </p:cNvSpPr>
          <p:nvPr/>
        </p:nvSpPr>
        <p:spPr bwMode="auto">
          <a:xfrm>
            <a:off x="2523928" y="3054746"/>
            <a:ext cx="17933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prstClr val="white"/>
                </a:solidFill>
                <a:latin typeface="微软雅黑" panose="020B0503020204020204" pitchFamily="34" charset="-122"/>
                <a:ea typeface="微软雅黑" panose="020B0503020204020204" pitchFamily="34" charset="-122"/>
              </a:rPr>
              <a:t>张吉</a:t>
            </a:r>
          </a:p>
        </p:txBody>
      </p:sp>
      <p:pic>
        <p:nvPicPr>
          <p:cNvPr id="20"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14512" y="3054905"/>
            <a:ext cx="4095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https://timgsa.baidu.com/timg?image&amp;quality=80&amp;size=b9999_10000&amp;sec=1519487192845&amp;di=e7143ce65dfc1a9fb480928629d9fc95&amp;imgtype=0&amp;src=http%3A%2F%2Fwww.cv2000.cn%2Fuserfiles%2Fimage%2F20170116%2F1617215772437230a3083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6130" y="1437560"/>
            <a:ext cx="6014085" cy="3641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4"/>
          <p:cNvPicPr>
            <a:picLocks noChangeAspect="1" noChangeArrowheads="1"/>
          </p:cNvPicPr>
          <p:nvPr/>
        </p:nvPicPr>
        <p:blipFill rotWithShape="1">
          <a:blip r:embed="rId2" cstate="print"/>
          <a:srcRect t="19928" b="39595"/>
          <a:stretch>
            <a:fillRect/>
          </a:stretch>
        </p:blipFill>
        <p:spPr bwMode="auto">
          <a:xfrm>
            <a:off x="737438" y="1603514"/>
            <a:ext cx="10480334" cy="3444682"/>
          </a:xfrm>
          <a:prstGeom prst="rect">
            <a:avLst/>
          </a:prstGeom>
          <a:noFill/>
          <a:ln w="9525">
            <a:noFill/>
            <a:miter lim="800000"/>
            <a:headEnd/>
            <a:tailEnd/>
          </a:ln>
        </p:spPr>
      </p:pic>
      <p:grpSp>
        <p:nvGrpSpPr>
          <p:cNvPr id="4" name="Group 12"/>
          <p:cNvGrpSpPr/>
          <p:nvPr/>
        </p:nvGrpSpPr>
        <p:grpSpPr>
          <a:xfrm>
            <a:off x="11405089" y="410487"/>
            <a:ext cx="355837" cy="381000"/>
            <a:chOff x="8447994" y="0"/>
            <a:chExt cx="266878" cy="285750"/>
          </a:xfrm>
        </p:grpSpPr>
        <p:sp>
          <p:nvSpPr>
            <p:cNvPr id="5" name="Rectangle 13"/>
            <p:cNvSpPr/>
            <p:nvPr/>
          </p:nvSpPr>
          <p:spPr>
            <a:xfrm>
              <a:off x="8458200" y="0"/>
              <a:ext cx="228600" cy="285750"/>
            </a:xfrm>
            <a:prstGeom prst="rect">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14"/>
            <p:cNvSpPr txBox="1"/>
            <p:nvPr/>
          </p:nvSpPr>
          <p:spPr>
            <a:xfrm>
              <a:off x="8447994" y="44010"/>
              <a:ext cx="266878" cy="207749"/>
            </a:xfrm>
            <a:prstGeom prst="rect">
              <a:avLst/>
            </a:prstGeom>
            <a:noFill/>
          </p:spPr>
          <p:txBody>
            <a:bodyPr wrap="none" rtlCol="0">
              <a:spAutoFit/>
            </a:bodyPr>
            <a:lstStyle/>
            <a:p>
              <a:pPr algn="ctr"/>
              <a:r>
                <a:rPr lang="en-US" altLang="zh-CN" sz="1200" b="1" dirty="0">
                  <a:solidFill>
                    <a:schemeClr val="bg1"/>
                  </a:solidFill>
                </a:rPr>
                <a:t>08</a:t>
              </a:r>
              <a:endParaRPr lang="en-US" sz="1200" b="1" dirty="0">
                <a:solidFill>
                  <a:schemeClr val="bg1"/>
                </a:solidFill>
              </a:endParaRPr>
            </a:p>
          </p:txBody>
        </p:sp>
      </p:grpSp>
      <p:sp>
        <p:nvSpPr>
          <p:cNvPr id="7" name="文本框 10">
            <a:extLst>
              <a:ext uri="{FF2B5EF4-FFF2-40B4-BE49-F238E27FC236}">
                <a16:creationId xmlns:a16="http://schemas.microsoft.com/office/drawing/2014/main" id="{7FF18A55-91F1-0047-A168-5B74F97304E4}"/>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5"/>
          <p:cNvPicPr>
            <a:picLocks noChangeAspect="1" noChangeArrowheads="1"/>
          </p:cNvPicPr>
          <p:nvPr/>
        </p:nvPicPr>
        <p:blipFill rotWithShape="1">
          <a:blip r:embed="rId2" cstate="print"/>
          <a:srcRect t="19154" b="40183"/>
          <a:stretch>
            <a:fillRect/>
          </a:stretch>
        </p:blipFill>
        <p:spPr bwMode="auto">
          <a:xfrm>
            <a:off x="876110" y="1722783"/>
            <a:ext cx="10694987" cy="3541229"/>
          </a:xfrm>
          <a:prstGeom prst="rect">
            <a:avLst/>
          </a:prstGeom>
          <a:noFill/>
          <a:ln w="9525">
            <a:noFill/>
            <a:miter lim="800000"/>
            <a:headEnd/>
            <a:tailEnd/>
          </a:ln>
        </p:spPr>
      </p:pic>
      <p:grpSp>
        <p:nvGrpSpPr>
          <p:cNvPr id="4" name="Group 12"/>
          <p:cNvGrpSpPr/>
          <p:nvPr/>
        </p:nvGrpSpPr>
        <p:grpSpPr>
          <a:xfrm>
            <a:off x="11405089" y="410487"/>
            <a:ext cx="355837" cy="381000"/>
            <a:chOff x="8447994" y="0"/>
            <a:chExt cx="266878" cy="285750"/>
          </a:xfrm>
        </p:grpSpPr>
        <p:sp>
          <p:nvSpPr>
            <p:cNvPr id="5" name="Rectangle 13"/>
            <p:cNvSpPr/>
            <p:nvPr/>
          </p:nvSpPr>
          <p:spPr>
            <a:xfrm>
              <a:off x="8458200" y="0"/>
              <a:ext cx="228600" cy="285750"/>
            </a:xfrm>
            <a:prstGeom prst="rect">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14"/>
            <p:cNvSpPr txBox="1"/>
            <p:nvPr/>
          </p:nvSpPr>
          <p:spPr>
            <a:xfrm>
              <a:off x="8447994" y="44010"/>
              <a:ext cx="266878" cy="207749"/>
            </a:xfrm>
            <a:prstGeom prst="rect">
              <a:avLst/>
            </a:prstGeom>
            <a:noFill/>
          </p:spPr>
          <p:txBody>
            <a:bodyPr wrap="none" rtlCol="0">
              <a:spAutoFit/>
            </a:bodyPr>
            <a:lstStyle/>
            <a:p>
              <a:pPr algn="ctr"/>
              <a:r>
                <a:rPr lang="en-US" altLang="zh-CN" sz="1200" b="1" dirty="0">
                  <a:solidFill>
                    <a:schemeClr val="bg1"/>
                  </a:solidFill>
                </a:rPr>
                <a:t>09</a:t>
              </a:r>
              <a:endParaRPr lang="en-US" sz="1200" b="1" dirty="0">
                <a:solidFill>
                  <a:schemeClr val="bg1"/>
                </a:solidFill>
              </a:endParaRPr>
            </a:p>
          </p:txBody>
        </p:sp>
      </p:grpSp>
      <p:sp>
        <p:nvSpPr>
          <p:cNvPr id="7" name="文本框 10">
            <a:extLst>
              <a:ext uri="{FF2B5EF4-FFF2-40B4-BE49-F238E27FC236}">
                <a16:creationId xmlns:a16="http://schemas.microsoft.com/office/drawing/2014/main" id="{C0E29622-E630-3740-ACBC-240C48C4F0FE}"/>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6"/>
          <p:cNvPicPr>
            <a:picLocks noChangeAspect="1" noChangeArrowheads="1"/>
          </p:cNvPicPr>
          <p:nvPr/>
        </p:nvPicPr>
        <p:blipFill rotWithShape="1">
          <a:blip r:embed="rId2" cstate="print"/>
          <a:srcRect t="15767" b="24558"/>
          <a:stretch>
            <a:fillRect/>
          </a:stretch>
        </p:blipFill>
        <p:spPr bwMode="auto">
          <a:xfrm>
            <a:off x="1020418" y="1289819"/>
            <a:ext cx="10094909" cy="4531733"/>
          </a:xfrm>
          <a:prstGeom prst="rect">
            <a:avLst/>
          </a:prstGeom>
          <a:noFill/>
          <a:ln w="9525">
            <a:noFill/>
            <a:miter lim="800000"/>
            <a:headEnd/>
            <a:tailEnd/>
          </a:ln>
        </p:spPr>
      </p:pic>
      <p:grpSp>
        <p:nvGrpSpPr>
          <p:cNvPr id="4" name="Group 12"/>
          <p:cNvGrpSpPr/>
          <p:nvPr/>
        </p:nvGrpSpPr>
        <p:grpSpPr>
          <a:xfrm>
            <a:off x="11405089" y="410487"/>
            <a:ext cx="355837" cy="381000"/>
            <a:chOff x="8447994" y="0"/>
            <a:chExt cx="266878" cy="285750"/>
          </a:xfrm>
        </p:grpSpPr>
        <p:sp>
          <p:nvSpPr>
            <p:cNvPr id="5" name="Rectangle 13"/>
            <p:cNvSpPr/>
            <p:nvPr/>
          </p:nvSpPr>
          <p:spPr>
            <a:xfrm>
              <a:off x="8458200" y="0"/>
              <a:ext cx="228600" cy="285750"/>
            </a:xfrm>
            <a:prstGeom prst="rect">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14"/>
            <p:cNvSpPr txBox="1"/>
            <p:nvPr/>
          </p:nvSpPr>
          <p:spPr>
            <a:xfrm>
              <a:off x="8447994" y="44010"/>
              <a:ext cx="266878" cy="207749"/>
            </a:xfrm>
            <a:prstGeom prst="rect">
              <a:avLst/>
            </a:prstGeom>
            <a:noFill/>
          </p:spPr>
          <p:txBody>
            <a:bodyPr wrap="none" rtlCol="0">
              <a:spAutoFit/>
            </a:bodyPr>
            <a:lstStyle/>
            <a:p>
              <a:pPr algn="ctr"/>
              <a:r>
                <a:rPr lang="en-US" altLang="zh-CN" sz="1200" b="1" dirty="0">
                  <a:solidFill>
                    <a:schemeClr val="bg1"/>
                  </a:solidFill>
                </a:rPr>
                <a:t>10</a:t>
              </a:r>
              <a:endParaRPr lang="en-US" sz="1200" b="1" dirty="0">
                <a:solidFill>
                  <a:schemeClr val="bg1"/>
                </a:solidFill>
              </a:endParaRPr>
            </a:p>
          </p:txBody>
        </p:sp>
      </p:grpSp>
      <p:sp>
        <p:nvSpPr>
          <p:cNvPr id="7" name="文本框 10">
            <a:extLst>
              <a:ext uri="{FF2B5EF4-FFF2-40B4-BE49-F238E27FC236}">
                <a16:creationId xmlns:a16="http://schemas.microsoft.com/office/drawing/2014/main" id="{ACD319CD-84E0-6043-9A15-4494B4935A69}"/>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0">
            <a:extLst>
              <a:ext uri="{FF2B5EF4-FFF2-40B4-BE49-F238E27FC236}">
                <a16:creationId xmlns:a16="http://schemas.microsoft.com/office/drawing/2014/main" id="{ACD319CD-84E0-6043-9A15-4494B4935A69}"/>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830CDAF-79AF-6C40-99B0-6A7B00E3B0F9}"/>
              </a:ext>
            </a:extLst>
          </p:cNvPr>
          <p:cNvPicPr>
            <a:picLocks noChangeAspect="1"/>
          </p:cNvPicPr>
          <p:nvPr/>
        </p:nvPicPr>
        <p:blipFill>
          <a:blip r:embed="rId3"/>
          <a:stretch>
            <a:fillRect/>
          </a:stretch>
        </p:blipFill>
        <p:spPr>
          <a:xfrm>
            <a:off x="7761417" y="0"/>
            <a:ext cx="3167938" cy="6858000"/>
          </a:xfrm>
          <a:prstGeom prst="rect">
            <a:avLst/>
          </a:prstGeom>
        </p:spPr>
      </p:pic>
      <p:sp>
        <p:nvSpPr>
          <p:cNvPr id="2" name="矩形 1">
            <a:extLst>
              <a:ext uri="{FF2B5EF4-FFF2-40B4-BE49-F238E27FC236}">
                <a16:creationId xmlns:a16="http://schemas.microsoft.com/office/drawing/2014/main" id="{CB569A84-DE95-8F45-B415-69CD4F4B8AFC}"/>
              </a:ext>
            </a:extLst>
          </p:cNvPr>
          <p:cNvSpPr/>
          <p:nvPr/>
        </p:nvSpPr>
        <p:spPr>
          <a:xfrm>
            <a:off x="1266145" y="1808006"/>
            <a:ext cx="5461226" cy="2862322"/>
          </a:xfrm>
          <a:prstGeom prst="rect">
            <a:avLst/>
          </a:prstGeom>
        </p:spPr>
        <p:txBody>
          <a:bodyPr wrap="square">
            <a:spAutoFit/>
          </a:bodyPr>
          <a:lstStyle/>
          <a:p>
            <a:r>
              <a:rPr lang="zh-CN" altLang="en-US" sz="2000" dirty="0">
                <a:solidFill>
                  <a:schemeClr val="bg1"/>
                </a:solidFill>
                <a:latin typeface="Microsoft YaHei" panose="020B0503020204020204" pitchFamily="34" charset="-122"/>
                <a:ea typeface="Microsoft YaHei" panose="020B0503020204020204" pitchFamily="34" charset="-122"/>
              </a:rPr>
              <a:t>墨迹天气产品的功能既满足了一些只想了解基本天气信息的用户的需求，也满足了需要更好产品体验和追求个性服务的用户的需求。</a:t>
            </a:r>
            <a:endParaRPr lang="en-US" altLang="zh-CN" sz="2000" dirty="0">
              <a:solidFill>
                <a:schemeClr val="bg1"/>
              </a:solidFill>
              <a:latin typeface="Microsoft YaHei" panose="020B0503020204020204" pitchFamily="34" charset="-122"/>
              <a:ea typeface="Microsoft YaHei" panose="020B0503020204020204" pitchFamily="34" charset="-122"/>
            </a:endParaRPr>
          </a:p>
          <a:p>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u"/>
            </a:pPr>
            <a:r>
              <a:rPr lang="zh-CN" altLang="en-US" sz="2000" dirty="0">
                <a:solidFill>
                  <a:schemeClr val="bg1"/>
                </a:solidFill>
                <a:latin typeface="Microsoft YaHei" panose="020B0503020204020204" pitchFamily="34" charset="-122"/>
                <a:ea typeface="Microsoft YaHei" panose="020B0503020204020204" pitchFamily="34" charset="-122"/>
              </a:rPr>
              <a:t>基本需求</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u"/>
            </a:pP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u"/>
            </a:pPr>
            <a:r>
              <a:rPr lang="zh-CN" altLang="en-US" sz="2000" dirty="0">
                <a:solidFill>
                  <a:schemeClr val="bg1"/>
                </a:solidFill>
                <a:latin typeface="Microsoft YaHei" panose="020B0503020204020204" pitchFamily="34" charset="-122"/>
                <a:ea typeface="Microsoft YaHei" panose="020B0503020204020204" pitchFamily="34" charset="-122"/>
              </a:rPr>
              <a:t>期望需求</a:t>
            </a: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u"/>
            </a:pPr>
            <a:endParaRPr lang="en-US" altLang="zh-CN" sz="2000" dirty="0">
              <a:solidFill>
                <a:schemeClr val="bg1"/>
              </a:solidFill>
              <a:latin typeface="Microsoft YaHei" panose="020B0503020204020204" pitchFamily="34" charset="-122"/>
              <a:ea typeface="Microsoft YaHei" panose="020B0503020204020204" pitchFamily="34" charset="-122"/>
            </a:endParaRPr>
          </a:p>
          <a:p>
            <a:pPr marL="342900" indent="-342900">
              <a:buFont typeface="Wingdings" pitchFamily="2" charset="2"/>
              <a:buChar char="u"/>
            </a:pPr>
            <a:r>
              <a:rPr lang="zh-CN" altLang="en-US" sz="2000" dirty="0">
                <a:solidFill>
                  <a:schemeClr val="bg1"/>
                </a:solidFill>
                <a:latin typeface="Microsoft YaHei" panose="020B0503020204020204" pitchFamily="34" charset="-122"/>
                <a:ea typeface="Microsoft YaHei" panose="020B0503020204020204" pitchFamily="34" charset="-122"/>
              </a:rPr>
              <a:t>兴奋需求</a:t>
            </a:r>
          </a:p>
        </p:txBody>
      </p:sp>
    </p:spTree>
    <p:extLst>
      <p:ext uri="{BB962C8B-B14F-4D97-AF65-F5344CB8AC3E}">
        <p14:creationId xmlns:p14="http://schemas.microsoft.com/office/powerpoint/2010/main" val="9754129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17B365B-448A-FA46-92A3-564945638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88" y="1016834"/>
            <a:ext cx="9681334" cy="49813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875EEA3-963E-4E4B-88C6-EA9F994FD377}"/>
              </a:ext>
            </a:extLst>
          </p:cNvPr>
          <p:cNvPicPr>
            <a:picLocks noChangeAspect="1"/>
          </p:cNvPicPr>
          <p:nvPr/>
        </p:nvPicPr>
        <p:blipFill>
          <a:blip r:embed="rId3"/>
          <a:stretch>
            <a:fillRect/>
          </a:stretch>
        </p:blipFill>
        <p:spPr>
          <a:xfrm>
            <a:off x="1861035" y="927100"/>
            <a:ext cx="3828335" cy="4940300"/>
          </a:xfrm>
          <a:prstGeom prst="rect">
            <a:avLst/>
          </a:prstGeom>
        </p:spPr>
      </p:pic>
      <p:pic>
        <p:nvPicPr>
          <p:cNvPr id="5" name="图片 4">
            <a:extLst>
              <a:ext uri="{FF2B5EF4-FFF2-40B4-BE49-F238E27FC236}">
                <a16:creationId xmlns:a16="http://schemas.microsoft.com/office/drawing/2014/main" id="{B9AA5D97-7EF2-CF41-BA15-2578569101DD}"/>
              </a:ext>
            </a:extLst>
          </p:cNvPr>
          <p:cNvPicPr>
            <a:picLocks noChangeAspect="1"/>
          </p:cNvPicPr>
          <p:nvPr/>
        </p:nvPicPr>
        <p:blipFill>
          <a:blip r:embed="rId4"/>
          <a:stretch>
            <a:fillRect/>
          </a:stretch>
        </p:blipFill>
        <p:spPr>
          <a:xfrm>
            <a:off x="5930900" y="927100"/>
            <a:ext cx="4084344" cy="497298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6E5DFD9-36AD-884F-9B55-EF3251682D5A}"/>
              </a:ext>
            </a:extLst>
          </p:cNvPr>
          <p:cNvPicPr>
            <a:picLocks noChangeAspect="1"/>
          </p:cNvPicPr>
          <p:nvPr/>
        </p:nvPicPr>
        <p:blipFill>
          <a:blip r:embed="rId3"/>
          <a:stretch>
            <a:fillRect/>
          </a:stretch>
        </p:blipFill>
        <p:spPr>
          <a:xfrm>
            <a:off x="6348054" y="829965"/>
            <a:ext cx="3794508" cy="5284798"/>
          </a:xfrm>
          <a:prstGeom prst="rect">
            <a:avLst/>
          </a:prstGeom>
        </p:spPr>
      </p:pic>
      <p:pic>
        <p:nvPicPr>
          <p:cNvPr id="3" name="图片 2">
            <a:extLst>
              <a:ext uri="{FF2B5EF4-FFF2-40B4-BE49-F238E27FC236}">
                <a16:creationId xmlns:a16="http://schemas.microsoft.com/office/drawing/2014/main" id="{2A3277FF-F34E-F94D-A17C-7ED1B85DD58A}"/>
              </a:ext>
            </a:extLst>
          </p:cNvPr>
          <p:cNvPicPr>
            <a:picLocks noChangeAspect="1"/>
          </p:cNvPicPr>
          <p:nvPr/>
        </p:nvPicPr>
        <p:blipFill>
          <a:blip r:embed="rId4"/>
          <a:stretch>
            <a:fillRect/>
          </a:stretch>
        </p:blipFill>
        <p:spPr>
          <a:xfrm>
            <a:off x="1894462" y="829965"/>
            <a:ext cx="3979911" cy="5284798"/>
          </a:xfrm>
          <a:prstGeom prst="rect">
            <a:avLst/>
          </a:prstGeom>
        </p:spPr>
      </p:pic>
    </p:spTree>
    <p:extLst>
      <p:ext uri="{BB962C8B-B14F-4D97-AF65-F5344CB8AC3E}">
        <p14:creationId xmlns:p14="http://schemas.microsoft.com/office/powerpoint/2010/main" val="460951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14288" y="6858000"/>
            <a:ext cx="21336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2232931" y="1324385"/>
            <a:ext cx="2106612" cy="468312"/>
          </a:xfrm>
          <a:prstGeom prst="roundRect">
            <a:avLst/>
          </a:prstGeom>
          <a:solidFill>
            <a:srgbClr val="008000"/>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进入网站</a:t>
            </a:r>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Hans" sz="2000" b="1" dirty="0">
                <a:solidFill>
                  <a:schemeClr val="bg1"/>
                </a:solidFill>
                <a:latin typeface="微软雅黑" panose="020B0503020204020204" pitchFamily="34" charset="-122"/>
                <a:ea typeface="微软雅黑" panose="020B0503020204020204" pitchFamily="34" charset="-122"/>
              </a:rPr>
              <a:t>APP</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2246183" y="2256336"/>
            <a:ext cx="2106612" cy="468312"/>
          </a:xfrm>
          <a:prstGeom prst="roundRect">
            <a:avLst/>
          </a:prstGeom>
          <a:solidFill>
            <a:srgbClr val="008000"/>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点击一个栏目</a:t>
            </a:r>
          </a:p>
        </p:txBody>
      </p:sp>
      <p:cxnSp>
        <p:nvCxnSpPr>
          <p:cNvPr id="4" name="直接箭头连接符 3"/>
          <p:cNvCxnSpPr/>
          <p:nvPr/>
        </p:nvCxnSpPr>
        <p:spPr>
          <a:xfrm>
            <a:off x="3285995" y="1838880"/>
            <a:ext cx="0" cy="374650"/>
          </a:xfrm>
          <a:prstGeom prst="straightConnector1">
            <a:avLst/>
          </a:prstGeom>
          <a:ln w="3175" cmpd="sng">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cxnSpLocks/>
            <a:endCxn id="56" idx="1"/>
          </p:cNvCxnSpPr>
          <p:nvPr/>
        </p:nvCxnSpPr>
        <p:spPr>
          <a:xfrm>
            <a:off x="4352795" y="4184143"/>
            <a:ext cx="1146175" cy="2"/>
          </a:xfrm>
          <a:prstGeom prst="bentConnector3">
            <a:avLst>
              <a:gd name="adj1" fmla="val 50000"/>
            </a:avLst>
          </a:prstGeom>
          <a:ln w="3175" cmpd="sng">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2246183" y="3069136"/>
            <a:ext cx="2106612" cy="468312"/>
          </a:xfrm>
          <a:prstGeom prst="roundRect">
            <a:avLst/>
          </a:prstGeom>
          <a:solidFill>
            <a:srgbClr val="008000"/>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看看它是什么</a:t>
            </a:r>
          </a:p>
        </p:txBody>
      </p:sp>
      <p:cxnSp>
        <p:nvCxnSpPr>
          <p:cNvPr id="84" name="直接箭头连接符 83"/>
          <p:cNvCxnSpPr/>
          <p:nvPr/>
        </p:nvCxnSpPr>
        <p:spPr>
          <a:xfrm>
            <a:off x="3285995" y="2667555"/>
            <a:ext cx="0" cy="374650"/>
          </a:xfrm>
          <a:prstGeom prst="straightConnector1">
            <a:avLst/>
          </a:prstGeom>
          <a:ln w="3175" cmpd="sng">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cxnSpLocks/>
            <a:endCxn id="86" idx="0"/>
          </p:cNvCxnSpPr>
          <p:nvPr/>
        </p:nvCxnSpPr>
        <p:spPr>
          <a:xfrm flipH="1">
            <a:off x="3272279" y="3488292"/>
            <a:ext cx="13716" cy="461695"/>
          </a:xfrm>
          <a:prstGeom prst="straightConnector1">
            <a:avLst/>
          </a:prstGeom>
          <a:ln w="3175" cmpd="sng">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2218973" y="3949987"/>
            <a:ext cx="2106612" cy="468313"/>
          </a:xfrm>
          <a:prstGeom prst="roundRect">
            <a:avLst/>
          </a:prstGeom>
          <a:solidFill>
            <a:srgbClr val="008000"/>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找到否</a:t>
            </a:r>
          </a:p>
        </p:txBody>
      </p:sp>
      <p:cxnSp>
        <p:nvCxnSpPr>
          <p:cNvPr id="87" name="直接箭头连接符 86"/>
          <p:cNvCxnSpPr>
            <a:cxnSpLocks/>
            <a:endCxn id="89" idx="0"/>
          </p:cNvCxnSpPr>
          <p:nvPr/>
        </p:nvCxnSpPr>
        <p:spPr>
          <a:xfrm flipH="1">
            <a:off x="3282820" y="4316967"/>
            <a:ext cx="3176" cy="1101522"/>
          </a:xfrm>
          <a:prstGeom prst="straightConnector1">
            <a:avLst/>
          </a:prstGeom>
          <a:ln w="3175" cmpd="sng">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89" name="圆角矩形 88"/>
          <p:cNvSpPr/>
          <p:nvPr/>
        </p:nvSpPr>
        <p:spPr>
          <a:xfrm>
            <a:off x="2229514" y="5418489"/>
            <a:ext cx="2106612" cy="468313"/>
          </a:xfrm>
          <a:prstGeom prst="roundRect">
            <a:avLst/>
          </a:prstGeom>
          <a:solidFill>
            <a:srgbClr val="008000"/>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开心地离开</a:t>
            </a:r>
          </a:p>
        </p:txBody>
      </p:sp>
      <p:sp>
        <p:nvSpPr>
          <p:cNvPr id="39" name="文本框 38"/>
          <p:cNvSpPr txBox="1"/>
          <p:nvPr/>
        </p:nvSpPr>
        <p:spPr>
          <a:xfrm>
            <a:off x="3057967" y="4716094"/>
            <a:ext cx="428625" cy="338137"/>
          </a:xfrm>
          <a:prstGeom prst="rect">
            <a:avLst/>
          </a:prstGeom>
          <a:solidFill>
            <a:schemeClr val="accent2"/>
          </a:solidFill>
          <a:ln w="3175" cmpd="sng">
            <a:noFill/>
          </a:ln>
        </p:spPr>
        <p:txBody>
          <a:bodyPr>
            <a:spAutoFit/>
          </a:bodyPr>
          <a:lstStyle/>
          <a:p>
            <a:pPr algn="ctr" fontAlgn="auto">
              <a:spcBef>
                <a:spcPts val="0"/>
              </a:spcBef>
              <a:spcAft>
                <a:spcPts val="0"/>
              </a:spcAft>
              <a:defRPr/>
            </a:pPr>
            <a:r>
              <a:rPr lang="zh-CN" altLang="en-US" sz="1600" b="1" dirty="0">
                <a:solidFill>
                  <a:srgbClr val="FFFFFF"/>
                </a:solidFill>
                <a:latin typeface="微软雅黑" panose="020B0503020204020204" pitchFamily="34" charset="-122"/>
                <a:ea typeface="微软雅黑" panose="020B0503020204020204" pitchFamily="34" charset="-122"/>
              </a:rPr>
              <a:t>是</a:t>
            </a:r>
          </a:p>
        </p:txBody>
      </p:sp>
      <p:sp>
        <p:nvSpPr>
          <p:cNvPr id="103" name="文本框 102"/>
          <p:cNvSpPr txBox="1"/>
          <p:nvPr/>
        </p:nvSpPr>
        <p:spPr>
          <a:xfrm>
            <a:off x="4704808" y="4015074"/>
            <a:ext cx="369863" cy="338138"/>
          </a:xfrm>
          <a:prstGeom prst="rect">
            <a:avLst/>
          </a:prstGeom>
          <a:solidFill>
            <a:srgbClr val="008000"/>
          </a:solidFill>
          <a:ln w="3175" cmpd="sng">
            <a:noFill/>
          </a:ln>
        </p:spPr>
        <p:txBody>
          <a:bodyPr wrap="square">
            <a:spAutoFit/>
          </a:bodyPr>
          <a:lstStyle/>
          <a:p>
            <a:pPr algn="ctr" fontAlgn="auto">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否</a:t>
            </a:r>
          </a:p>
        </p:txBody>
      </p:sp>
      <p:sp>
        <p:nvSpPr>
          <p:cNvPr id="56" name="圆角矩形 55"/>
          <p:cNvSpPr/>
          <p:nvPr/>
        </p:nvSpPr>
        <p:spPr>
          <a:xfrm>
            <a:off x="5498970" y="3949988"/>
            <a:ext cx="1774825" cy="468313"/>
          </a:xfrm>
          <a:prstGeom prst="roundRect">
            <a:avLst/>
          </a:prstGeom>
          <a:solidFill>
            <a:srgbClr val="008000"/>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彻底绝望了吗</a:t>
            </a:r>
          </a:p>
        </p:txBody>
      </p:sp>
      <p:cxnSp>
        <p:nvCxnSpPr>
          <p:cNvPr id="105" name="肘形连接符 104"/>
          <p:cNvCxnSpPr>
            <a:cxnSpLocks/>
            <a:stCxn id="56" idx="3"/>
          </p:cNvCxnSpPr>
          <p:nvPr/>
        </p:nvCxnSpPr>
        <p:spPr>
          <a:xfrm flipH="1" flipV="1">
            <a:off x="4336957" y="2489697"/>
            <a:ext cx="2936838" cy="1694448"/>
          </a:xfrm>
          <a:prstGeom prst="bentConnector3">
            <a:avLst>
              <a:gd name="adj1" fmla="val -25382"/>
            </a:avLst>
          </a:prstGeom>
          <a:ln w="3175" cmpd="sng">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7272024" y="4184143"/>
            <a:ext cx="754063" cy="0"/>
          </a:xfrm>
          <a:prstGeom prst="line">
            <a:avLst/>
          </a:prstGeom>
          <a:ln w="3175" cmpd="sng">
            <a:solidFill>
              <a:srgbClr val="FFFFFF"/>
            </a:solidFill>
          </a:ln>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8324756" y="2724648"/>
            <a:ext cx="428625" cy="830263"/>
          </a:xfrm>
          <a:prstGeom prst="rect">
            <a:avLst/>
          </a:prstGeom>
          <a:solidFill>
            <a:srgbClr val="008000"/>
          </a:solidFill>
          <a:ln w="3175" cmpd="sng">
            <a:noFill/>
          </a:ln>
        </p:spPr>
        <p:txBody>
          <a:bodyPr>
            <a:spAutoFit/>
          </a:bodyPr>
          <a:lstStyle/>
          <a:p>
            <a:pPr algn="ctr" fontAlgn="auto">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还没有</a:t>
            </a:r>
          </a:p>
        </p:txBody>
      </p:sp>
      <p:cxnSp>
        <p:nvCxnSpPr>
          <p:cNvPr id="138" name="直接箭头连接符 137"/>
          <p:cNvCxnSpPr>
            <a:cxnSpLocks/>
          </p:cNvCxnSpPr>
          <p:nvPr/>
        </p:nvCxnSpPr>
        <p:spPr>
          <a:xfrm>
            <a:off x="6389558" y="4418301"/>
            <a:ext cx="0" cy="1010242"/>
          </a:xfrm>
          <a:prstGeom prst="straightConnector1">
            <a:avLst/>
          </a:prstGeom>
          <a:ln w="3175" cmpd="sng">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6172069" y="4791161"/>
            <a:ext cx="428625" cy="338137"/>
          </a:xfrm>
          <a:prstGeom prst="rect">
            <a:avLst/>
          </a:prstGeom>
          <a:solidFill>
            <a:srgbClr val="ED7D31"/>
          </a:solidFill>
          <a:ln w="3175" cmpd="sng">
            <a:noFill/>
          </a:ln>
        </p:spPr>
        <p:txBody>
          <a:bodyPr>
            <a:spAutoFit/>
          </a:bodyPr>
          <a:lstStyle/>
          <a:p>
            <a:pPr algn="ctr" fontAlgn="auto">
              <a:spcBef>
                <a:spcPts val="0"/>
              </a:spcBef>
              <a:spcAft>
                <a:spcPts val="0"/>
              </a:spcAft>
              <a:defRPr/>
            </a:pPr>
            <a:r>
              <a:rPr lang="zh-CN" altLang="en-US" sz="1600" b="1" dirty="0">
                <a:solidFill>
                  <a:srgbClr val="FFFFFF"/>
                </a:solidFill>
                <a:latin typeface="微软雅黑" panose="020B0503020204020204" pitchFamily="34" charset="-122"/>
                <a:ea typeface="微软雅黑" panose="020B0503020204020204" pitchFamily="34" charset="-122"/>
              </a:rPr>
              <a:t>是</a:t>
            </a:r>
          </a:p>
        </p:txBody>
      </p:sp>
      <p:sp>
        <p:nvSpPr>
          <p:cNvPr id="140" name="圆角矩形 139"/>
          <p:cNvSpPr/>
          <p:nvPr/>
        </p:nvSpPr>
        <p:spPr>
          <a:xfrm>
            <a:off x="5332283" y="5428543"/>
            <a:ext cx="2108200" cy="466725"/>
          </a:xfrm>
          <a:prstGeom prst="roundRect">
            <a:avLst/>
          </a:prstGeom>
          <a:solidFill>
            <a:srgbClr val="008000"/>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生气地离开</a:t>
            </a:r>
          </a:p>
        </p:txBody>
      </p:sp>
      <p:cxnSp>
        <p:nvCxnSpPr>
          <p:cNvPr id="43" name="直接箭头连接符 42"/>
          <p:cNvCxnSpPr/>
          <p:nvPr/>
        </p:nvCxnSpPr>
        <p:spPr>
          <a:xfrm rot="16200000">
            <a:off x="7769889" y="5357058"/>
            <a:ext cx="0" cy="652463"/>
          </a:xfrm>
          <a:prstGeom prst="straightConnector1">
            <a:avLst/>
          </a:prstGeom>
          <a:ln w="3175" cmpd="sng">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a:xfrm>
            <a:off x="8096120" y="5428543"/>
            <a:ext cx="2108200" cy="466725"/>
          </a:xfrm>
          <a:prstGeom prst="roundRect">
            <a:avLst/>
          </a:prstGeom>
          <a:solidFill>
            <a:srgbClr val="008000"/>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不再访问</a:t>
            </a:r>
          </a:p>
        </p:txBody>
      </p:sp>
      <p:sp>
        <p:nvSpPr>
          <p:cNvPr id="45" name="文本框 10">
            <a:extLst>
              <a:ext uri="{FF2B5EF4-FFF2-40B4-BE49-F238E27FC236}">
                <a16:creationId xmlns:a16="http://schemas.microsoft.com/office/drawing/2014/main" id="{D105743A-1451-824B-8910-15C7E3BBA7CB}"/>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5150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14288" y="6858000"/>
            <a:ext cx="21336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文本框 10">
            <a:extLst>
              <a:ext uri="{FF2B5EF4-FFF2-40B4-BE49-F238E27FC236}">
                <a16:creationId xmlns:a16="http://schemas.microsoft.com/office/drawing/2014/main" id="{73665A5B-6AAA-324F-9B7F-2DDF262CE55E}"/>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 name="椭圆 1">
            <a:extLst>
              <a:ext uri="{FF2B5EF4-FFF2-40B4-BE49-F238E27FC236}">
                <a16:creationId xmlns:a16="http://schemas.microsoft.com/office/drawing/2014/main" id="{C5CC0643-6711-614B-BCF2-994AAA664D13}"/>
              </a:ext>
            </a:extLst>
          </p:cNvPr>
          <p:cNvSpPr/>
          <p:nvPr/>
        </p:nvSpPr>
        <p:spPr>
          <a:xfrm>
            <a:off x="2119313" y="2705100"/>
            <a:ext cx="1574800" cy="1549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感官</a:t>
            </a:r>
          </a:p>
        </p:txBody>
      </p:sp>
      <p:sp>
        <p:nvSpPr>
          <p:cNvPr id="51" name="椭圆 50">
            <a:extLst>
              <a:ext uri="{FF2B5EF4-FFF2-40B4-BE49-F238E27FC236}">
                <a16:creationId xmlns:a16="http://schemas.microsoft.com/office/drawing/2014/main" id="{972327E5-B5F6-684E-9146-5EDB48D487E6}"/>
              </a:ext>
            </a:extLst>
          </p:cNvPr>
          <p:cNvSpPr/>
          <p:nvPr/>
        </p:nvSpPr>
        <p:spPr>
          <a:xfrm>
            <a:off x="5180013" y="2705100"/>
            <a:ext cx="1574800" cy="1549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交互</a:t>
            </a:r>
          </a:p>
        </p:txBody>
      </p:sp>
      <p:sp>
        <p:nvSpPr>
          <p:cNvPr id="52" name="椭圆 51">
            <a:extLst>
              <a:ext uri="{FF2B5EF4-FFF2-40B4-BE49-F238E27FC236}">
                <a16:creationId xmlns:a16="http://schemas.microsoft.com/office/drawing/2014/main" id="{A2605CAC-12DC-3141-BAEF-F361A5C66C09}"/>
              </a:ext>
            </a:extLst>
          </p:cNvPr>
          <p:cNvSpPr/>
          <p:nvPr/>
        </p:nvSpPr>
        <p:spPr>
          <a:xfrm>
            <a:off x="8240713" y="2705100"/>
            <a:ext cx="1574800" cy="1549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panose="020B0503020204020204" pitchFamily="34" charset="-122"/>
                <a:ea typeface="Microsoft YaHei" panose="020B0503020204020204" pitchFamily="34" charset="-122"/>
              </a:rPr>
              <a:t>情感</a:t>
            </a:r>
          </a:p>
        </p:txBody>
      </p:sp>
    </p:spTree>
    <p:extLst>
      <p:ext uri="{BB962C8B-B14F-4D97-AF65-F5344CB8AC3E}">
        <p14:creationId xmlns:p14="http://schemas.microsoft.com/office/powerpoint/2010/main" val="163993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217975" y="2296105"/>
            <a:ext cx="4099612" cy="2246769"/>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目标：</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用快捷直观的方式，让用户以低学习成本、无挫折感地达到预期操作的目的</a:t>
            </a:r>
            <a:r>
              <a:rPr lang="zh-Hans" altLang="en-US"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是最好的用户体验。</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9" name="文本框 10">
            <a:extLst>
              <a:ext uri="{FF2B5EF4-FFF2-40B4-BE49-F238E27FC236}">
                <a16:creationId xmlns:a16="http://schemas.microsoft.com/office/drawing/2014/main" id="{421B00E9-62E7-8D41-96DF-A8ED5C130AA8}"/>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41522AB-7F4C-CC4E-A552-1703918A40F6}"/>
              </a:ext>
            </a:extLst>
          </p:cNvPr>
          <p:cNvPicPr>
            <a:picLocks noChangeAspect="1"/>
          </p:cNvPicPr>
          <p:nvPr/>
        </p:nvPicPr>
        <p:blipFill>
          <a:blip r:embed="rId3"/>
          <a:stretch>
            <a:fillRect/>
          </a:stretch>
        </p:blipFill>
        <p:spPr>
          <a:xfrm>
            <a:off x="5911556" y="1429660"/>
            <a:ext cx="5240403" cy="3916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4081649"/>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目录</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grpSp>
        <p:nvGrpSpPr>
          <p:cNvPr id="15" name="组合 14"/>
          <p:cNvGrpSpPr/>
          <p:nvPr/>
        </p:nvGrpSpPr>
        <p:grpSpPr bwMode="auto">
          <a:xfrm>
            <a:off x="5982634" y="1308560"/>
            <a:ext cx="4017963" cy="619125"/>
            <a:chOff x="5641816" y="1161055"/>
            <a:chExt cx="4018210" cy="618187"/>
          </a:xfrm>
        </p:grpSpPr>
        <p:grpSp>
          <p:nvGrpSpPr>
            <p:cNvPr id="16" name="组合 8"/>
            <p:cNvGrpSpPr/>
            <p:nvPr/>
          </p:nvGrpSpPr>
          <p:grpSpPr bwMode="auto">
            <a:xfrm>
              <a:off x="5641816" y="1161055"/>
              <a:ext cx="4018210" cy="618187"/>
              <a:chOff x="5035638" y="1017430"/>
              <a:chExt cx="4018210" cy="618187"/>
            </a:xfrm>
          </p:grpSpPr>
          <p:sp>
            <p:nvSpPr>
              <p:cNvPr id="18" name="矩形 17"/>
              <p:cNvSpPr/>
              <p:nvPr/>
            </p:nvSpPr>
            <p:spPr>
              <a:xfrm>
                <a:off x="5280128" y="1017430"/>
                <a:ext cx="3773720" cy="618187"/>
              </a:xfrm>
              <a:prstGeom prst="rect">
                <a:avLst/>
              </a:prstGeom>
              <a:solidFill>
                <a:srgbClr val="3DBB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9" name="直角三角形 18"/>
              <p:cNvSpPr/>
              <p:nvPr/>
            </p:nvSpPr>
            <p:spPr>
              <a:xfrm rot="16200000">
                <a:off x="5003336" y="1049732"/>
                <a:ext cx="309094" cy="244490"/>
              </a:xfrm>
              <a:prstGeom prst="rtTriangle">
                <a:avLst/>
              </a:prstGeom>
              <a:solidFill>
                <a:srgbClr val="026E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7" name="文本框 9"/>
            <p:cNvSpPr txBox="1">
              <a:spLocks noChangeArrowheads="1"/>
            </p:cNvSpPr>
            <p:nvPr/>
          </p:nvSpPr>
          <p:spPr bwMode="auto">
            <a:xfrm>
              <a:off x="6233374" y="1290832"/>
              <a:ext cx="2859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chemeClr val="bg1"/>
                  </a:solidFill>
                  <a:latin typeface="微软雅黑" panose="020B0503020204020204" pitchFamily="34" charset="-122"/>
                  <a:ea typeface="微软雅黑" panose="020B0503020204020204" pitchFamily="34" charset="-122"/>
                </a:rPr>
                <a:t>1.</a:t>
              </a:r>
              <a:r>
                <a:rPr lang="zh-Hans" altLang="en-US" b="1" dirty="0">
                  <a:solidFill>
                    <a:schemeClr val="bg1"/>
                  </a:solidFill>
                  <a:latin typeface="微软雅黑" panose="020B0503020204020204" pitchFamily="34" charset="-122"/>
                  <a:ea typeface="微软雅黑" panose="020B0503020204020204" pitchFamily="34" charset="-122"/>
                </a:rPr>
                <a:t>什么是</a:t>
              </a:r>
              <a:r>
                <a:rPr lang="zh-CN" altLang="en-US" b="1" dirty="0">
                  <a:solidFill>
                    <a:schemeClr val="bg1"/>
                  </a:solidFill>
                  <a:latin typeface="微软雅黑" panose="020B0503020204020204" pitchFamily="34" charset="-122"/>
                  <a:ea typeface="微软雅黑" panose="020B0503020204020204" pitchFamily="34" charset="-122"/>
                </a:rPr>
                <a:t>用户体验；</a:t>
              </a:r>
            </a:p>
          </p:txBody>
        </p:sp>
      </p:grpSp>
      <p:grpSp>
        <p:nvGrpSpPr>
          <p:cNvPr id="20" name="组合 19"/>
          <p:cNvGrpSpPr/>
          <p:nvPr/>
        </p:nvGrpSpPr>
        <p:grpSpPr bwMode="auto">
          <a:xfrm>
            <a:off x="5982634" y="2232761"/>
            <a:ext cx="4017963" cy="617538"/>
            <a:chOff x="5641816" y="2455167"/>
            <a:chExt cx="4018210" cy="618187"/>
          </a:xfrm>
        </p:grpSpPr>
        <p:grpSp>
          <p:nvGrpSpPr>
            <p:cNvPr id="21" name="组合 14"/>
            <p:cNvGrpSpPr/>
            <p:nvPr/>
          </p:nvGrpSpPr>
          <p:grpSpPr bwMode="auto">
            <a:xfrm>
              <a:off x="5641816" y="2455167"/>
              <a:ext cx="4018210" cy="618187"/>
              <a:chOff x="5035638" y="1017430"/>
              <a:chExt cx="4018210" cy="618187"/>
            </a:xfrm>
          </p:grpSpPr>
          <p:sp>
            <p:nvSpPr>
              <p:cNvPr id="23" name="矩形 22"/>
              <p:cNvSpPr/>
              <p:nvPr/>
            </p:nvSpPr>
            <p:spPr>
              <a:xfrm>
                <a:off x="5280128" y="1017430"/>
                <a:ext cx="3773720" cy="618187"/>
              </a:xfrm>
              <a:prstGeom prst="rect">
                <a:avLst/>
              </a:prstGeom>
              <a:solidFill>
                <a:srgbClr val="FC98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直角三角形 23"/>
              <p:cNvSpPr/>
              <p:nvPr/>
            </p:nvSpPr>
            <p:spPr>
              <a:xfrm rot="16200000">
                <a:off x="5002939" y="1050129"/>
                <a:ext cx="309888" cy="244490"/>
              </a:xfrm>
              <a:prstGeom prst="rtTriangle">
                <a:avLst/>
              </a:prstGeom>
              <a:solidFill>
                <a:srgbClr val="CC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2" name="文本框 15"/>
            <p:cNvSpPr txBox="1">
              <a:spLocks noChangeArrowheads="1"/>
            </p:cNvSpPr>
            <p:nvPr/>
          </p:nvSpPr>
          <p:spPr bwMode="auto">
            <a:xfrm>
              <a:off x="6233374" y="2579594"/>
              <a:ext cx="2859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chemeClr val="bg1"/>
                  </a:solidFill>
                  <a:latin typeface="微软雅黑" panose="020B0503020204020204" pitchFamily="34" charset="-122"/>
                  <a:ea typeface="微软雅黑" panose="020B0503020204020204" pitchFamily="34" charset="-122"/>
                </a:rPr>
                <a:t>2.</a:t>
              </a:r>
              <a:r>
                <a:rPr lang="zh-Hans" altLang="en-US" b="1" dirty="0">
                  <a:solidFill>
                    <a:schemeClr val="bg1"/>
                  </a:solidFill>
                  <a:latin typeface="微软雅黑" panose="020B0503020204020204" pitchFamily="34" charset="-122"/>
                  <a:ea typeface="微软雅黑" panose="020B0503020204020204" pitchFamily="34" charset="-122"/>
                </a:rPr>
                <a:t>用户体验要素</a:t>
              </a:r>
              <a:r>
                <a:rPr lang="zh-CN" altLang="en-US" b="1" dirty="0">
                  <a:solidFill>
                    <a:schemeClr val="bg1"/>
                  </a:solidFill>
                  <a:latin typeface="微软雅黑" panose="020B0503020204020204" pitchFamily="34" charset="-122"/>
                  <a:ea typeface="微软雅黑" panose="020B0503020204020204" pitchFamily="34" charset="-122"/>
                </a:rPr>
                <a:t>；</a:t>
              </a:r>
            </a:p>
          </p:txBody>
        </p:sp>
      </p:grpSp>
      <p:grpSp>
        <p:nvGrpSpPr>
          <p:cNvPr id="25" name="组合 24"/>
          <p:cNvGrpSpPr/>
          <p:nvPr/>
        </p:nvGrpSpPr>
        <p:grpSpPr bwMode="auto">
          <a:xfrm>
            <a:off x="6006648" y="3155375"/>
            <a:ext cx="4017963" cy="617537"/>
            <a:chOff x="5641816" y="3749279"/>
            <a:chExt cx="4018210" cy="618187"/>
          </a:xfrm>
        </p:grpSpPr>
        <p:grpSp>
          <p:nvGrpSpPr>
            <p:cNvPr id="26" name="组合 19"/>
            <p:cNvGrpSpPr/>
            <p:nvPr/>
          </p:nvGrpSpPr>
          <p:grpSpPr bwMode="auto">
            <a:xfrm>
              <a:off x="5641816" y="3749279"/>
              <a:ext cx="4018210" cy="618187"/>
              <a:chOff x="5035638" y="1017430"/>
              <a:chExt cx="4018210" cy="618187"/>
            </a:xfrm>
          </p:grpSpPr>
          <p:sp>
            <p:nvSpPr>
              <p:cNvPr id="28" name="矩形 27"/>
              <p:cNvSpPr/>
              <p:nvPr/>
            </p:nvSpPr>
            <p:spPr>
              <a:xfrm>
                <a:off x="5280128" y="1017430"/>
                <a:ext cx="3773720" cy="618187"/>
              </a:xfrm>
              <a:prstGeom prst="rect">
                <a:avLst/>
              </a:prstGeom>
              <a:solidFill>
                <a:srgbClr val="3DBB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直角三角形 37"/>
              <p:cNvSpPr/>
              <p:nvPr/>
            </p:nvSpPr>
            <p:spPr>
              <a:xfrm rot="16200000">
                <a:off x="5002940" y="1050128"/>
                <a:ext cx="309888" cy="244490"/>
              </a:xfrm>
              <a:prstGeom prst="rtTriangle">
                <a:avLst/>
              </a:prstGeom>
              <a:solidFill>
                <a:srgbClr val="026E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7" name="文本框 20"/>
            <p:cNvSpPr txBox="1">
              <a:spLocks noChangeArrowheads="1"/>
            </p:cNvSpPr>
            <p:nvPr/>
          </p:nvSpPr>
          <p:spPr bwMode="auto">
            <a:xfrm>
              <a:off x="6233374" y="3868377"/>
              <a:ext cx="2859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chemeClr val="bg1"/>
                  </a:solidFill>
                  <a:latin typeface="微软雅黑" panose="020B0503020204020204" pitchFamily="34" charset="-122"/>
                  <a:ea typeface="微软雅黑" panose="020B0503020204020204" pitchFamily="34" charset="-122"/>
                </a:rPr>
                <a:t>3.</a:t>
              </a:r>
              <a:r>
                <a:rPr lang="zh-Hans" altLang="en-US" b="1" dirty="0">
                  <a:solidFill>
                    <a:schemeClr val="bg1"/>
                  </a:solidFill>
                  <a:latin typeface="微软雅黑" panose="020B0503020204020204" pitchFamily="34" charset="-122"/>
                  <a:ea typeface="微软雅黑" panose="020B0503020204020204" pitchFamily="34" charset="-122"/>
                </a:rPr>
                <a:t>用户</a:t>
              </a:r>
              <a:r>
                <a:rPr lang="zh-CN" altLang="en-US" b="1" dirty="0">
                  <a:solidFill>
                    <a:schemeClr val="bg1"/>
                  </a:solidFill>
                  <a:latin typeface="微软雅黑" panose="020B0503020204020204" pitchFamily="34" charset="-122"/>
                  <a:ea typeface="微软雅黑" panose="020B0503020204020204" pitchFamily="34" charset="-122"/>
                </a:rPr>
                <a:t>体验</a:t>
              </a:r>
              <a:r>
                <a:rPr lang="zh-Hans" altLang="en-US" b="1" dirty="0">
                  <a:solidFill>
                    <a:schemeClr val="bg1"/>
                  </a:solidFill>
                  <a:latin typeface="微软雅黑" panose="020B0503020204020204" pitchFamily="34" charset="-122"/>
                  <a:ea typeface="微软雅黑" panose="020B0503020204020204" pitchFamily="34" charset="-122"/>
                </a:rPr>
                <a:t>原则</a:t>
              </a:r>
              <a:r>
                <a:rPr lang="zh-CN" altLang="en-US" b="1" dirty="0">
                  <a:solidFill>
                    <a:schemeClr val="bg1"/>
                  </a:solidFill>
                  <a:latin typeface="微软雅黑" panose="020B0503020204020204" pitchFamily="34" charset="-122"/>
                  <a:ea typeface="微软雅黑" panose="020B0503020204020204" pitchFamily="34" charset="-122"/>
                </a:rPr>
                <a:t>；</a:t>
              </a:r>
            </a:p>
          </p:txBody>
        </p:sp>
      </p:grpSp>
      <p:grpSp>
        <p:nvGrpSpPr>
          <p:cNvPr id="49" name="组合 48"/>
          <p:cNvGrpSpPr/>
          <p:nvPr/>
        </p:nvGrpSpPr>
        <p:grpSpPr bwMode="auto">
          <a:xfrm>
            <a:off x="1214063" y="1612984"/>
            <a:ext cx="3471946" cy="3391748"/>
            <a:chOff x="1231908" y="2205882"/>
            <a:chExt cx="2239618" cy="2239617"/>
          </a:xfrm>
        </p:grpSpPr>
        <p:sp>
          <p:nvSpPr>
            <p:cNvPr id="50" name="椭圆 49"/>
            <p:cNvSpPr/>
            <p:nvPr/>
          </p:nvSpPr>
          <p:spPr>
            <a:xfrm>
              <a:off x="1231909" y="2205882"/>
              <a:ext cx="2239617" cy="2239617"/>
            </a:xfrm>
            <a:prstGeom prst="ellipse">
              <a:avLst/>
            </a:prstGeom>
            <a:solidFill>
              <a:srgbClr val="ED49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1" name="图片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2462" y="2377560"/>
              <a:ext cx="930180" cy="93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21"/>
            <p:cNvSpPr txBox="1">
              <a:spLocks noChangeArrowheads="1"/>
            </p:cNvSpPr>
            <p:nvPr/>
          </p:nvSpPr>
          <p:spPr bwMode="auto">
            <a:xfrm>
              <a:off x="1231908" y="3409989"/>
              <a:ext cx="2193282" cy="38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Hans" altLang="en-US" sz="3200" dirty="0">
                  <a:solidFill>
                    <a:schemeClr val="bg1"/>
                  </a:solidFill>
                  <a:latin typeface="微软雅黑" panose="020B0503020204020204" pitchFamily="34" charset="-122"/>
                  <a:ea typeface="微软雅黑" panose="020B0503020204020204" pitchFamily="34" charset="-122"/>
                </a:rPr>
                <a:t>用户</a:t>
              </a:r>
              <a:r>
                <a:rPr lang="zh-CN" altLang="en-US" sz="3200" dirty="0">
                  <a:solidFill>
                    <a:schemeClr val="bg1"/>
                  </a:solidFill>
                  <a:latin typeface="微软雅黑" panose="020B0503020204020204" pitchFamily="34" charset="-122"/>
                  <a:ea typeface="微软雅黑" panose="020B0503020204020204" pitchFamily="34" charset="-122"/>
                </a:rPr>
                <a:t>体验</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1443ED12-EC31-9946-AAD3-7F7E04E39889}"/>
              </a:ext>
            </a:extLst>
          </p:cNvPr>
          <p:cNvGrpSpPr/>
          <p:nvPr/>
        </p:nvGrpSpPr>
        <p:grpSpPr bwMode="auto">
          <a:xfrm>
            <a:off x="6006648" y="4077988"/>
            <a:ext cx="4017963" cy="617538"/>
            <a:chOff x="5641816" y="2455167"/>
            <a:chExt cx="4018210" cy="618187"/>
          </a:xfrm>
        </p:grpSpPr>
        <p:grpSp>
          <p:nvGrpSpPr>
            <p:cNvPr id="31" name="组合 14">
              <a:extLst>
                <a:ext uri="{FF2B5EF4-FFF2-40B4-BE49-F238E27FC236}">
                  <a16:creationId xmlns:a16="http://schemas.microsoft.com/office/drawing/2014/main" id="{662B81CA-70F9-0748-89AA-1DCA9E8D97E7}"/>
                </a:ext>
              </a:extLst>
            </p:cNvPr>
            <p:cNvGrpSpPr/>
            <p:nvPr/>
          </p:nvGrpSpPr>
          <p:grpSpPr bwMode="auto">
            <a:xfrm>
              <a:off x="5641816" y="2455167"/>
              <a:ext cx="4018210" cy="618187"/>
              <a:chOff x="5035638" y="1017430"/>
              <a:chExt cx="4018210" cy="618187"/>
            </a:xfrm>
          </p:grpSpPr>
          <p:sp>
            <p:nvSpPr>
              <p:cNvPr id="33" name="矩形 32">
                <a:extLst>
                  <a:ext uri="{FF2B5EF4-FFF2-40B4-BE49-F238E27FC236}">
                    <a16:creationId xmlns:a16="http://schemas.microsoft.com/office/drawing/2014/main" id="{BE0101C3-460C-A249-916A-561C93EAAFEC}"/>
                  </a:ext>
                </a:extLst>
              </p:cNvPr>
              <p:cNvSpPr/>
              <p:nvPr/>
            </p:nvSpPr>
            <p:spPr>
              <a:xfrm>
                <a:off x="5280128" y="1017430"/>
                <a:ext cx="3773720" cy="618187"/>
              </a:xfrm>
              <a:prstGeom prst="rect">
                <a:avLst/>
              </a:prstGeom>
              <a:solidFill>
                <a:srgbClr val="FC98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直角三角形 33">
                <a:extLst>
                  <a:ext uri="{FF2B5EF4-FFF2-40B4-BE49-F238E27FC236}">
                    <a16:creationId xmlns:a16="http://schemas.microsoft.com/office/drawing/2014/main" id="{AA98DD1B-4193-844A-8524-E6586D39C68E}"/>
                  </a:ext>
                </a:extLst>
              </p:cNvPr>
              <p:cNvSpPr/>
              <p:nvPr/>
            </p:nvSpPr>
            <p:spPr>
              <a:xfrm rot="16200000">
                <a:off x="5002939" y="1050129"/>
                <a:ext cx="309888" cy="244490"/>
              </a:xfrm>
              <a:prstGeom prst="rtTriangle">
                <a:avLst/>
              </a:prstGeom>
              <a:solidFill>
                <a:srgbClr val="CC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2" name="文本框 15">
              <a:extLst>
                <a:ext uri="{FF2B5EF4-FFF2-40B4-BE49-F238E27FC236}">
                  <a16:creationId xmlns:a16="http://schemas.microsoft.com/office/drawing/2014/main" id="{5B0D72B6-BF7F-3A42-B096-4AFC8A53299A}"/>
                </a:ext>
              </a:extLst>
            </p:cNvPr>
            <p:cNvSpPr txBox="1">
              <a:spLocks noChangeArrowheads="1"/>
            </p:cNvSpPr>
            <p:nvPr/>
          </p:nvSpPr>
          <p:spPr bwMode="auto">
            <a:xfrm>
              <a:off x="6233374" y="2579594"/>
              <a:ext cx="2859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Hans" b="1" dirty="0">
                  <a:solidFill>
                    <a:schemeClr val="bg1"/>
                  </a:solidFill>
                  <a:latin typeface="微软雅黑" panose="020B0503020204020204" pitchFamily="34" charset="-122"/>
                  <a:ea typeface="微软雅黑" panose="020B0503020204020204" pitchFamily="34" charset="-122"/>
                </a:rPr>
                <a:t>4</a:t>
              </a:r>
              <a:r>
                <a:rPr lang="en-US" altLang="zh-CN" b="1" dirty="0">
                  <a:solidFill>
                    <a:schemeClr val="bg1"/>
                  </a:solidFill>
                  <a:latin typeface="微软雅黑" panose="020B0503020204020204" pitchFamily="34" charset="-122"/>
                  <a:ea typeface="微软雅黑" panose="020B0503020204020204" pitchFamily="34" charset="-122"/>
                </a:rPr>
                <a:t>.</a:t>
              </a:r>
              <a:r>
                <a:rPr lang="zh-Hans" altLang="en-US" b="1" dirty="0">
                  <a:solidFill>
                    <a:schemeClr val="bg1"/>
                  </a:solidFill>
                  <a:latin typeface="微软雅黑" panose="020B0503020204020204" pitchFamily="34" charset="-122"/>
                  <a:ea typeface="微软雅黑" panose="020B0503020204020204" pitchFamily="34" charset="-122"/>
                </a:rPr>
                <a:t>用户体验阶段</a:t>
              </a:r>
              <a:r>
                <a:rPr lang="zh-CN" altLang="en-US" b="1" dirty="0">
                  <a:solidFill>
                    <a:schemeClr val="bg1"/>
                  </a:solidFill>
                  <a:latin typeface="微软雅黑" panose="020B0503020204020204" pitchFamily="34" charset="-122"/>
                  <a:ea typeface="微软雅黑" panose="020B0503020204020204" pitchFamily="34" charset="-122"/>
                </a:rPr>
                <a:t>；</a:t>
              </a:r>
            </a:p>
          </p:txBody>
        </p:sp>
      </p:grpSp>
      <p:grpSp>
        <p:nvGrpSpPr>
          <p:cNvPr id="35" name="组合 34">
            <a:extLst>
              <a:ext uri="{FF2B5EF4-FFF2-40B4-BE49-F238E27FC236}">
                <a16:creationId xmlns:a16="http://schemas.microsoft.com/office/drawing/2014/main" id="{FB10E98E-89F6-A646-9176-C822FFC31714}"/>
              </a:ext>
            </a:extLst>
          </p:cNvPr>
          <p:cNvGrpSpPr/>
          <p:nvPr/>
        </p:nvGrpSpPr>
        <p:grpSpPr bwMode="auto">
          <a:xfrm>
            <a:off x="6018655" y="5000602"/>
            <a:ext cx="4017963" cy="617537"/>
            <a:chOff x="5641816" y="3749279"/>
            <a:chExt cx="4018210" cy="618187"/>
          </a:xfrm>
        </p:grpSpPr>
        <p:grpSp>
          <p:nvGrpSpPr>
            <p:cNvPr id="36" name="组合 19">
              <a:extLst>
                <a:ext uri="{FF2B5EF4-FFF2-40B4-BE49-F238E27FC236}">
                  <a16:creationId xmlns:a16="http://schemas.microsoft.com/office/drawing/2014/main" id="{253F0AB7-718B-B747-9603-BE5C19955B8C}"/>
                </a:ext>
              </a:extLst>
            </p:cNvPr>
            <p:cNvGrpSpPr/>
            <p:nvPr/>
          </p:nvGrpSpPr>
          <p:grpSpPr bwMode="auto">
            <a:xfrm>
              <a:off x="5641816" y="3749279"/>
              <a:ext cx="4018210" cy="618187"/>
              <a:chOff x="5035638" y="1017430"/>
              <a:chExt cx="4018210" cy="618187"/>
            </a:xfrm>
          </p:grpSpPr>
          <p:sp>
            <p:nvSpPr>
              <p:cNvPr id="39" name="矩形 38">
                <a:extLst>
                  <a:ext uri="{FF2B5EF4-FFF2-40B4-BE49-F238E27FC236}">
                    <a16:creationId xmlns:a16="http://schemas.microsoft.com/office/drawing/2014/main" id="{F0A18B65-8722-CC4B-ABFA-E72646FA4C0D}"/>
                  </a:ext>
                </a:extLst>
              </p:cNvPr>
              <p:cNvSpPr/>
              <p:nvPr/>
            </p:nvSpPr>
            <p:spPr>
              <a:xfrm>
                <a:off x="5280128" y="1017430"/>
                <a:ext cx="3773720" cy="618187"/>
              </a:xfrm>
              <a:prstGeom prst="rect">
                <a:avLst/>
              </a:prstGeom>
              <a:solidFill>
                <a:srgbClr val="3DBB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直角三角形 39">
                <a:extLst>
                  <a:ext uri="{FF2B5EF4-FFF2-40B4-BE49-F238E27FC236}">
                    <a16:creationId xmlns:a16="http://schemas.microsoft.com/office/drawing/2014/main" id="{DC5D0E59-36C6-D74A-AF95-0754CF0822A3}"/>
                  </a:ext>
                </a:extLst>
              </p:cNvPr>
              <p:cNvSpPr/>
              <p:nvPr/>
            </p:nvSpPr>
            <p:spPr>
              <a:xfrm rot="16200000">
                <a:off x="5002940" y="1050128"/>
                <a:ext cx="309888" cy="244490"/>
              </a:xfrm>
              <a:prstGeom prst="rtTriangle">
                <a:avLst/>
              </a:prstGeom>
              <a:solidFill>
                <a:srgbClr val="026E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7" name="文本框 20">
              <a:extLst>
                <a:ext uri="{FF2B5EF4-FFF2-40B4-BE49-F238E27FC236}">
                  <a16:creationId xmlns:a16="http://schemas.microsoft.com/office/drawing/2014/main" id="{BF46EB43-5A4D-8A44-84AC-DE406B6E667F}"/>
                </a:ext>
              </a:extLst>
            </p:cNvPr>
            <p:cNvSpPr txBox="1">
              <a:spLocks noChangeArrowheads="1"/>
            </p:cNvSpPr>
            <p:nvPr/>
          </p:nvSpPr>
          <p:spPr bwMode="auto">
            <a:xfrm>
              <a:off x="6233374" y="3868377"/>
              <a:ext cx="2859110" cy="369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Hans" b="1" dirty="0">
                  <a:solidFill>
                    <a:schemeClr val="bg1"/>
                  </a:solidFill>
                  <a:latin typeface="微软雅黑" panose="020B0503020204020204" pitchFamily="34" charset="-122"/>
                  <a:ea typeface="微软雅黑" panose="020B0503020204020204" pitchFamily="34" charset="-122"/>
                </a:rPr>
                <a:t>5</a:t>
              </a:r>
              <a:r>
                <a:rPr lang="en-US" altLang="zh-CN" b="1" dirty="0">
                  <a:solidFill>
                    <a:schemeClr val="bg1"/>
                  </a:solidFill>
                  <a:latin typeface="微软雅黑" panose="020B0503020204020204" pitchFamily="34" charset="-122"/>
                  <a:ea typeface="微软雅黑" panose="020B0503020204020204" pitchFamily="34" charset="-122"/>
                </a:rPr>
                <a:t>.</a:t>
              </a:r>
              <a:r>
                <a:rPr lang="zh-Hans" altLang="en-US" b="1" dirty="0">
                  <a:solidFill>
                    <a:schemeClr val="bg1"/>
                  </a:solidFill>
                  <a:latin typeface="微软雅黑" panose="020B0503020204020204" pitchFamily="34" charset="-122"/>
                  <a:ea typeface="微软雅黑" panose="020B0503020204020204" pitchFamily="34" charset="-122"/>
                </a:rPr>
                <a:t>如何撰写用户</a:t>
              </a:r>
              <a:r>
                <a:rPr lang="zh-CN" altLang="en-US" b="1" dirty="0">
                  <a:solidFill>
                    <a:schemeClr val="bg1"/>
                  </a:solidFill>
                  <a:latin typeface="微软雅黑" panose="020B0503020204020204" pitchFamily="34" charset="-122"/>
                  <a:ea typeface="微软雅黑" panose="020B0503020204020204" pitchFamily="34" charset="-122"/>
                </a:rPr>
                <a:t>体验</a:t>
              </a:r>
              <a:r>
                <a:rPr lang="zh-Hans" altLang="en-US" b="1" dirty="0">
                  <a:solidFill>
                    <a:schemeClr val="bg1"/>
                  </a:solidFill>
                  <a:latin typeface="微软雅黑" panose="020B0503020204020204" pitchFamily="34" charset="-122"/>
                  <a:ea typeface="微软雅黑" panose="020B0503020204020204" pitchFamily="34" charset="-122"/>
                </a:rPr>
                <a:t>报告</a:t>
              </a:r>
              <a:r>
                <a:rPr lang="zh-CN" altLang="en-US" b="1" dirty="0">
                  <a:solidFill>
                    <a:schemeClr val="bg1"/>
                  </a:solidFill>
                  <a:latin typeface="微软雅黑" panose="020B0503020204020204" pitchFamily="34" charset="-122"/>
                  <a:ea typeface="微软雅黑" panose="020B0503020204020204" pitchFamily="34" charset="-122"/>
                </a:rPr>
                <a:t>；</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884804" y="1960740"/>
            <a:ext cx="8876778" cy="2677656"/>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用户体验很重要</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它对你的用户很重要，提高用户的转化率、留存率、复购率；</a:t>
            </a:r>
          </a:p>
          <a:p>
            <a:pPr marL="457200" indent="-457200">
              <a:buFont typeface="Arial" panose="020B0604020202020204" pitchFamily="34" charset="0"/>
              <a:buChar char="•"/>
            </a:pPr>
            <a:r>
              <a:rPr lang="zh-CN" altLang="en-US" sz="2800" dirty="0">
                <a:solidFill>
                  <a:schemeClr val="bg1"/>
                </a:solidFill>
                <a:latin typeface="微软雅黑" panose="020B0503020204020204" pitchFamily="34" charset="-122"/>
                <a:ea typeface="微软雅黑" panose="020B0503020204020204" pitchFamily="34" charset="-122"/>
              </a:rPr>
              <a:t>它对你的企业很重要，提升企业价值，为企业提供可持续的竞争优势；</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9" name="文本框 10">
            <a:extLst>
              <a:ext uri="{FF2B5EF4-FFF2-40B4-BE49-F238E27FC236}">
                <a16:creationId xmlns:a16="http://schemas.microsoft.com/office/drawing/2014/main" id="{DBE772A1-F5D6-5F48-AE58-1C08D44CF6FA}"/>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2FE6452-1354-EA46-AF07-15F120691F6F}"/>
              </a:ext>
            </a:extLst>
          </p:cNvPr>
          <p:cNvPicPr>
            <a:picLocks noChangeAspect="1"/>
          </p:cNvPicPr>
          <p:nvPr/>
        </p:nvPicPr>
        <p:blipFill>
          <a:blip r:embed="rId3"/>
          <a:stretch>
            <a:fillRect/>
          </a:stretch>
        </p:blipFill>
        <p:spPr>
          <a:xfrm>
            <a:off x="3660912" y="940903"/>
            <a:ext cx="5141845" cy="51418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grpSp>
        <p:nvGrpSpPr>
          <p:cNvPr id="15" name="组合 22"/>
          <p:cNvGrpSpPr/>
          <p:nvPr/>
        </p:nvGrpSpPr>
        <p:grpSpPr bwMode="auto">
          <a:xfrm>
            <a:off x="2729653" y="2552429"/>
            <a:ext cx="6753225" cy="2093913"/>
            <a:chOff x="3248168" y="1883391"/>
            <a:chExt cx="6127835" cy="1900450"/>
          </a:xfrm>
        </p:grpSpPr>
        <p:sp>
          <p:nvSpPr>
            <p:cNvPr id="16" name="椭圆 15"/>
            <p:cNvSpPr/>
            <p:nvPr/>
          </p:nvSpPr>
          <p:spPr>
            <a:xfrm>
              <a:off x="3248168" y="3429398"/>
              <a:ext cx="354360" cy="354443"/>
            </a:xfrm>
            <a:prstGeom prst="ellipse">
              <a:avLst/>
            </a:prstGeom>
            <a:solidFill>
              <a:srgbClr val="05AF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7" name="直接连接符 16"/>
            <p:cNvCxnSpPr/>
            <p:nvPr/>
          </p:nvCxnSpPr>
          <p:spPr>
            <a:xfrm flipV="1">
              <a:off x="3547789" y="2873239"/>
              <a:ext cx="1024187" cy="651253"/>
            </a:xfrm>
            <a:prstGeom prst="line">
              <a:avLst/>
            </a:prstGeom>
            <a:ln w="38100">
              <a:solidFill>
                <a:srgbClr val="05AF88"/>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407761" y="2698899"/>
              <a:ext cx="355800" cy="354443"/>
            </a:xfrm>
            <a:prstGeom prst="ellipse">
              <a:avLst/>
            </a:prstGeom>
            <a:solidFill>
              <a:srgbClr val="05AF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p:cNvCxnSpPr/>
            <p:nvPr/>
          </p:nvCxnSpPr>
          <p:spPr>
            <a:xfrm>
              <a:off x="4584941" y="2873239"/>
              <a:ext cx="1761717" cy="651253"/>
            </a:xfrm>
            <a:prstGeom prst="line">
              <a:avLst/>
            </a:prstGeom>
            <a:ln w="38100">
              <a:solidFill>
                <a:srgbClr val="05AF88"/>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182442" y="3344389"/>
              <a:ext cx="354360" cy="354443"/>
            </a:xfrm>
            <a:prstGeom prst="ellipse">
              <a:avLst/>
            </a:prstGeom>
            <a:solidFill>
              <a:srgbClr val="05AF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1" name="直接连接符 20"/>
            <p:cNvCxnSpPr/>
            <p:nvPr/>
          </p:nvCxnSpPr>
          <p:spPr>
            <a:xfrm flipV="1">
              <a:off x="6374026" y="2060613"/>
              <a:ext cx="2110315" cy="1456675"/>
            </a:xfrm>
            <a:prstGeom prst="line">
              <a:avLst/>
            </a:prstGeom>
            <a:ln w="38100">
              <a:solidFill>
                <a:srgbClr val="05AF88"/>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8334531" y="1883391"/>
              <a:ext cx="354360" cy="354443"/>
            </a:xfrm>
            <a:prstGeom prst="ellipse">
              <a:avLst/>
            </a:prstGeom>
            <a:solidFill>
              <a:srgbClr val="05AF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3" name="直接连接符 22"/>
            <p:cNvCxnSpPr/>
            <p:nvPr/>
          </p:nvCxnSpPr>
          <p:spPr>
            <a:xfrm>
              <a:off x="8511710" y="2060613"/>
              <a:ext cx="659743" cy="700241"/>
            </a:xfrm>
            <a:prstGeom prst="line">
              <a:avLst/>
            </a:prstGeom>
            <a:ln w="38100">
              <a:solidFill>
                <a:srgbClr val="05AF88"/>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9021643" y="2612449"/>
              <a:ext cx="354360" cy="354443"/>
            </a:xfrm>
            <a:prstGeom prst="ellipse">
              <a:avLst/>
            </a:prstGeom>
            <a:solidFill>
              <a:srgbClr val="05AF8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5" name="文本框 30"/>
          <p:cNvSpPr txBox="1">
            <a:spLocks noChangeArrowheads="1"/>
          </p:cNvSpPr>
          <p:nvPr/>
        </p:nvSpPr>
        <p:spPr bwMode="auto">
          <a:xfrm>
            <a:off x="3398425" y="2928681"/>
            <a:ext cx="1504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框架层</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文本框 30"/>
          <p:cNvSpPr txBox="1">
            <a:spLocks noChangeArrowheads="1"/>
          </p:cNvSpPr>
          <p:nvPr/>
        </p:nvSpPr>
        <p:spPr bwMode="auto">
          <a:xfrm>
            <a:off x="2044321" y="4795663"/>
            <a:ext cx="1504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表层出</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文本框 30"/>
          <p:cNvSpPr txBox="1">
            <a:spLocks noChangeArrowheads="1"/>
          </p:cNvSpPr>
          <p:nvPr/>
        </p:nvSpPr>
        <p:spPr bwMode="auto">
          <a:xfrm>
            <a:off x="5354226" y="4795663"/>
            <a:ext cx="1504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结构层</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文本框 30"/>
          <p:cNvSpPr txBox="1">
            <a:spLocks noChangeArrowheads="1"/>
          </p:cNvSpPr>
          <p:nvPr/>
        </p:nvSpPr>
        <p:spPr bwMode="auto">
          <a:xfrm>
            <a:off x="7740238" y="1969160"/>
            <a:ext cx="15040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范围</a:t>
            </a:r>
            <a:r>
              <a:rPr lang="zh-CN" altLang="en-US" dirty="0">
                <a:solidFill>
                  <a:schemeClr val="bg1"/>
                </a:solidFill>
                <a:latin typeface="微软雅黑" panose="020B0503020204020204" pitchFamily="34" charset="-122"/>
                <a:ea typeface="微软雅黑" panose="020B0503020204020204" pitchFamily="34" charset="-122"/>
              </a:rPr>
              <a:t>层</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0" name="文本框 30"/>
          <p:cNvSpPr txBox="1">
            <a:spLocks noChangeArrowheads="1"/>
          </p:cNvSpPr>
          <p:nvPr/>
        </p:nvSpPr>
        <p:spPr bwMode="auto">
          <a:xfrm>
            <a:off x="8359505" y="3920166"/>
            <a:ext cx="1769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chemeClr val="bg1"/>
                </a:solidFill>
                <a:latin typeface="微软雅黑" panose="020B0503020204020204" pitchFamily="34" charset="-122"/>
                <a:ea typeface="微软雅黑" panose="020B0503020204020204" pitchFamily="34" charset="-122"/>
              </a:rPr>
              <a:t>战略层</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2" name="文本框 10">
            <a:extLst>
              <a:ext uri="{FF2B5EF4-FFF2-40B4-BE49-F238E27FC236}">
                <a16:creationId xmlns:a16="http://schemas.microsoft.com/office/drawing/2014/main" id="{5ED3D1BC-1A2D-E741-BC9B-CD7997DB9EEA}"/>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3667" y="3290501"/>
            <a:ext cx="184666" cy="276999"/>
          </a:xfrm>
          <a:prstGeom prst="rect">
            <a:avLst/>
          </a:prstGeom>
        </p:spPr>
        <p:txBody>
          <a:bodyPr wrap="none">
            <a:spAutoFit/>
          </a:bodyPr>
          <a:lstStyle/>
          <a:p>
            <a:r>
              <a:rPr lang="zh-CN" altLang="en-US" baseline="30000" dirty="0"/>
              <a:t> </a:t>
            </a:r>
            <a:endParaRPr lang="zh-CN" altLang="en-US" dirty="0"/>
          </a:p>
        </p:txBody>
      </p:sp>
      <p:sp>
        <p:nvSpPr>
          <p:cNvPr id="6" name="矩形 5"/>
          <p:cNvSpPr/>
          <p:nvPr/>
        </p:nvSpPr>
        <p:spPr>
          <a:xfrm>
            <a:off x="6003667" y="3290501"/>
            <a:ext cx="184666" cy="276999"/>
          </a:xfrm>
          <a:prstGeom prst="rect">
            <a:avLst/>
          </a:prstGeom>
        </p:spPr>
        <p:txBody>
          <a:bodyPr wrap="none">
            <a:spAutoFit/>
          </a:bodyPr>
          <a:lstStyle/>
          <a:p>
            <a:r>
              <a:rPr lang="en-US" altLang="zh-CN" baseline="30000" dirty="0"/>
              <a:t> </a:t>
            </a:r>
            <a:endParaRPr lang="zh-CN" altLang="en-US" dirty="0"/>
          </a:p>
        </p:txBody>
      </p:sp>
      <p:sp>
        <p:nvSpPr>
          <p:cNvPr id="12" name="文本框 10">
            <a:extLst>
              <a:ext uri="{FF2B5EF4-FFF2-40B4-BE49-F238E27FC236}">
                <a16:creationId xmlns:a16="http://schemas.microsoft.com/office/drawing/2014/main" id="{B5F8EF68-ABC6-8D46-95CE-2DA42769898F}"/>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6933D82-6D0F-D844-ADB4-884ACB394291}"/>
              </a:ext>
            </a:extLst>
          </p:cNvPr>
          <p:cNvPicPr>
            <a:picLocks noChangeAspect="1"/>
          </p:cNvPicPr>
          <p:nvPr/>
        </p:nvPicPr>
        <p:blipFill>
          <a:blip r:embed="rId3"/>
          <a:stretch>
            <a:fillRect/>
          </a:stretch>
        </p:blipFill>
        <p:spPr>
          <a:xfrm>
            <a:off x="647700" y="400050"/>
            <a:ext cx="10896600" cy="6057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3667" y="3290501"/>
            <a:ext cx="184666" cy="276999"/>
          </a:xfrm>
          <a:prstGeom prst="rect">
            <a:avLst/>
          </a:prstGeom>
        </p:spPr>
        <p:txBody>
          <a:bodyPr wrap="none">
            <a:spAutoFit/>
          </a:bodyPr>
          <a:lstStyle/>
          <a:p>
            <a:r>
              <a:rPr lang="zh-CN" altLang="en-US" baseline="30000" dirty="0"/>
              <a:t> </a:t>
            </a:r>
            <a:endParaRPr lang="zh-CN" altLang="en-US" dirty="0"/>
          </a:p>
        </p:txBody>
      </p:sp>
      <p:sp>
        <p:nvSpPr>
          <p:cNvPr id="6" name="矩形 5"/>
          <p:cNvSpPr/>
          <p:nvPr/>
        </p:nvSpPr>
        <p:spPr>
          <a:xfrm>
            <a:off x="6003667" y="3290501"/>
            <a:ext cx="184666" cy="276999"/>
          </a:xfrm>
          <a:prstGeom prst="rect">
            <a:avLst/>
          </a:prstGeom>
        </p:spPr>
        <p:txBody>
          <a:bodyPr wrap="none">
            <a:spAutoFit/>
          </a:bodyPr>
          <a:lstStyle/>
          <a:p>
            <a:r>
              <a:rPr lang="en-US" altLang="zh-CN" baseline="30000" dirty="0"/>
              <a:t> </a:t>
            </a:r>
            <a:endParaRPr lang="zh-CN" altLang="en-US" dirty="0"/>
          </a:p>
        </p:txBody>
      </p:sp>
      <p:sp>
        <p:nvSpPr>
          <p:cNvPr id="11" name="文本框 10">
            <a:extLst>
              <a:ext uri="{FF2B5EF4-FFF2-40B4-BE49-F238E27FC236}">
                <a16:creationId xmlns:a16="http://schemas.microsoft.com/office/drawing/2014/main" id="{064B0E37-A477-A14E-8939-DFD918A971A1}"/>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671A058-FE3D-1343-BCC2-559C9EA28A2A}"/>
              </a:ext>
            </a:extLst>
          </p:cNvPr>
          <p:cNvPicPr>
            <a:picLocks noChangeAspect="1"/>
          </p:cNvPicPr>
          <p:nvPr/>
        </p:nvPicPr>
        <p:blipFill>
          <a:blip r:embed="rId3"/>
          <a:stretch>
            <a:fillRect/>
          </a:stretch>
        </p:blipFill>
        <p:spPr>
          <a:xfrm>
            <a:off x="1619250" y="127001"/>
            <a:ext cx="8121650" cy="66719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3667" y="3290501"/>
            <a:ext cx="184666" cy="276999"/>
          </a:xfrm>
          <a:prstGeom prst="rect">
            <a:avLst/>
          </a:prstGeom>
        </p:spPr>
        <p:txBody>
          <a:bodyPr wrap="none">
            <a:spAutoFit/>
          </a:bodyPr>
          <a:lstStyle/>
          <a:p>
            <a:r>
              <a:rPr lang="zh-CN" altLang="en-US" baseline="30000" dirty="0"/>
              <a:t> </a:t>
            </a:r>
            <a:endParaRPr lang="zh-CN" altLang="en-US" dirty="0"/>
          </a:p>
        </p:txBody>
      </p:sp>
      <p:sp>
        <p:nvSpPr>
          <p:cNvPr id="6" name="矩形 5"/>
          <p:cNvSpPr/>
          <p:nvPr/>
        </p:nvSpPr>
        <p:spPr>
          <a:xfrm>
            <a:off x="6003667" y="3290501"/>
            <a:ext cx="184666" cy="276999"/>
          </a:xfrm>
          <a:prstGeom prst="rect">
            <a:avLst/>
          </a:prstGeom>
        </p:spPr>
        <p:txBody>
          <a:bodyPr wrap="none">
            <a:spAutoFit/>
          </a:bodyPr>
          <a:lstStyle/>
          <a:p>
            <a:r>
              <a:rPr lang="en-US" altLang="zh-CN" baseline="30000" dirty="0"/>
              <a:t> </a:t>
            </a:r>
            <a:endParaRPr lang="zh-CN" altLang="en-US" dirty="0"/>
          </a:p>
        </p:txBody>
      </p:sp>
      <p:pic>
        <p:nvPicPr>
          <p:cNvPr id="2" name="图片 1" descr="屏幕快照 2017-11-22 下午6.17.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650" y="1192600"/>
            <a:ext cx="8394700" cy="4749800"/>
          </a:xfrm>
          <a:prstGeom prst="rect">
            <a:avLst/>
          </a:prstGeom>
        </p:spPr>
      </p:pic>
      <p:grpSp>
        <p:nvGrpSpPr>
          <p:cNvPr id="7" name="Group 12"/>
          <p:cNvGrpSpPr/>
          <p:nvPr/>
        </p:nvGrpSpPr>
        <p:grpSpPr>
          <a:xfrm>
            <a:off x="11405081" y="410487"/>
            <a:ext cx="355837" cy="381000"/>
            <a:chOff x="8447989" y="0"/>
            <a:chExt cx="266878" cy="285750"/>
          </a:xfrm>
        </p:grpSpPr>
        <p:sp>
          <p:nvSpPr>
            <p:cNvPr id="9" name="Rectangle 13"/>
            <p:cNvSpPr/>
            <p:nvPr/>
          </p:nvSpPr>
          <p:spPr>
            <a:xfrm>
              <a:off x="8458200" y="0"/>
              <a:ext cx="228600" cy="285750"/>
            </a:xfrm>
            <a:prstGeom prst="rect">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14"/>
            <p:cNvSpPr txBox="1"/>
            <p:nvPr/>
          </p:nvSpPr>
          <p:spPr>
            <a:xfrm>
              <a:off x="8447989" y="44010"/>
              <a:ext cx="266878" cy="207749"/>
            </a:xfrm>
            <a:prstGeom prst="rect">
              <a:avLst/>
            </a:prstGeom>
            <a:noFill/>
          </p:spPr>
          <p:txBody>
            <a:bodyPr wrap="none" rtlCol="0">
              <a:spAutoFit/>
            </a:bodyPr>
            <a:lstStyle/>
            <a:p>
              <a:pPr algn="ctr"/>
              <a:r>
                <a:rPr lang="en-US" altLang="zh-CN" sz="1200" b="1" dirty="0">
                  <a:solidFill>
                    <a:schemeClr val="bg1"/>
                  </a:solidFill>
                </a:rPr>
                <a:t>16</a:t>
              </a:r>
              <a:endParaRPr lang="en-US" sz="1200" b="1" dirty="0">
                <a:solidFill>
                  <a:schemeClr val="bg1"/>
                </a:solidFill>
              </a:endParaRPr>
            </a:p>
          </p:txBody>
        </p:sp>
      </p:grpSp>
      <p:sp>
        <p:nvSpPr>
          <p:cNvPr id="11" name="文本框 10">
            <a:extLst>
              <a:ext uri="{FF2B5EF4-FFF2-40B4-BE49-F238E27FC236}">
                <a16:creationId xmlns:a16="http://schemas.microsoft.com/office/drawing/2014/main" id="{A6D9EF74-F2D9-904A-B928-443BF55300E0}"/>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3667" y="3290501"/>
            <a:ext cx="184666" cy="276999"/>
          </a:xfrm>
          <a:prstGeom prst="rect">
            <a:avLst/>
          </a:prstGeom>
        </p:spPr>
        <p:txBody>
          <a:bodyPr wrap="none">
            <a:spAutoFit/>
          </a:bodyPr>
          <a:lstStyle/>
          <a:p>
            <a:r>
              <a:rPr lang="zh-CN" altLang="en-US" baseline="30000" dirty="0"/>
              <a:t> </a:t>
            </a:r>
            <a:endParaRPr lang="zh-CN" altLang="en-US" dirty="0"/>
          </a:p>
        </p:txBody>
      </p:sp>
      <p:sp>
        <p:nvSpPr>
          <p:cNvPr id="6" name="矩形 5"/>
          <p:cNvSpPr/>
          <p:nvPr/>
        </p:nvSpPr>
        <p:spPr>
          <a:xfrm>
            <a:off x="6003667" y="3290501"/>
            <a:ext cx="184666" cy="276999"/>
          </a:xfrm>
          <a:prstGeom prst="rect">
            <a:avLst/>
          </a:prstGeom>
        </p:spPr>
        <p:txBody>
          <a:bodyPr wrap="none">
            <a:spAutoFit/>
          </a:bodyPr>
          <a:lstStyle/>
          <a:p>
            <a:r>
              <a:rPr lang="en-US" altLang="zh-CN" baseline="30000" dirty="0"/>
              <a:t> </a:t>
            </a:r>
            <a:endParaRPr lang="zh-CN" altLang="en-US" dirty="0"/>
          </a:p>
        </p:txBody>
      </p:sp>
      <p:pic>
        <p:nvPicPr>
          <p:cNvPr id="3" name="图片 2" descr="屏幕快照 2017-11-22 下午6.19.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920750"/>
            <a:ext cx="8610600" cy="5016500"/>
          </a:xfrm>
          <a:prstGeom prst="rect">
            <a:avLst/>
          </a:prstGeom>
        </p:spPr>
      </p:pic>
      <p:sp>
        <p:nvSpPr>
          <p:cNvPr id="11" name="文本框 10">
            <a:extLst>
              <a:ext uri="{FF2B5EF4-FFF2-40B4-BE49-F238E27FC236}">
                <a16:creationId xmlns:a16="http://schemas.microsoft.com/office/drawing/2014/main" id="{0E5D69B0-A9D9-4643-AD9B-80DA05DFA2E2}"/>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3667" y="3290501"/>
            <a:ext cx="184666" cy="276999"/>
          </a:xfrm>
          <a:prstGeom prst="rect">
            <a:avLst/>
          </a:prstGeom>
        </p:spPr>
        <p:txBody>
          <a:bodyPr wrap="none">
            <a:spAutoFit/>
          </a:bodyPr>
          <a:lstStyle/>
          <a:p>
            <a:r>
              <a:rPr lang="zh-CN" altLang="en-US" baseline="30000" dirty="0"/>
              <a:t> </a:t>
            </a:r>
            <a:endParaRPr lang="zh-CN" altLang="en-US" dirty="0"/>
          </a:p>
        </p:txBody>
      </p:sp>
      <p:sp>
        <p:nvSpPr>
          <p:cNvPr id="6" name="矩形 5"/>
          <p:cNvSpPr/>
          <p:nvPr/>
        </p:nvSpPr>
        <p:spPr>
          <a:xfrm>
            <a:off x="6003667" y="3290501"/>
            <a:ext cx="184666" cy="276999"/>
          </a:xfrm>
          <a:prstGeom prst="rect">
            <a:avLst/>
          </a:prstGeom>
        </p:spPr>
        <p:txBody>
          <a:bodyPr wrap="none">
            <a:spAutoFit/>
          </a:bodyPr>
          <a:lstStyle/>
          <a:p>
            <a:r>
              <a:rPr lang="en-US" altLang="zh-CN" baseline="30000" dirty="0"/>
              <a:t> </a:t>
            </a:r>
            <a:endParaRPr lang="zh-CN" altLang="en-US" dirty="0"/>
          </a:p>
        </p:txBody>
      </p:sp>
      <p:sp>
        <p:nvSpPr>
          <p:cNvPr id="11" name="文本框 10">
            <a:extLst>
              <a:ext uri="{FF2B5EF4-FFF2-40B4-BE49-F238E27FC236}">
                <a16:creationId xmlns:a16="http://schemas.microsoft.com/office/drawing/2014/main" id="{A6EADD7A-2EF6-5849-A147-D2A5C2963B99}"/>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EAEFA64-DDE9-4B42-BA3D-1113EF05803A}"/>
              </a:ext>
            </a:extLst>
          </p:cNvPr>
          <p:cNvPicPr>
            <a:picLocks noChangeAspect="1"/>
          </p:cNvPicPr>
          <p:nvPr/>
        </p:nvPicPr>
        <p:blipFill>
          <a:blip r:embed="rId3"/>
          <a:stretch>
            <a:fillRect/>
          </a:stretch>
        </p:blipFill>
        <p:spPr>
          <a:xfrm>
            <a:off x="4148137" y="1500260"/>
            <a:ext cx="4252912" cy="2295895"/>
          </a:xfrm>
          <a:prstGeom prst="rect">
            <a:avLst/>
          </a:prstGeom>
        </p:spPr>
      </p:pic>
      <p:sp>
        <p:nvSpPr>
          <p:cNvPr id="2" name="矩形 1">
            <a:extLst>
              <a:ext uri="{FF2B5EF4-FFF2-40B4-BE49-F238E27FC236}">
                <a16:creationId xmlns:a16="http://schemas.microsoft.com/office/drawing/2014/main" id="{346E41DB-D9FC-AC48-9143-D1CC71A9338B}"/>
              </a:ext>
            </a:extLst>
          </p:cNvPr>
          <p:cNvSpPr/>
          <p:nvPr/>
        </p:nvSpPr>
        <p:spPr>
          <a:xfrm>
            <a:off x="1004888" y="4024810"/>
            <a:ext cx="10539411" cy="1938992"/>
          </a:xfrm>
          <a:prstGeom prst="rect">
            <a:avLst/>
          </a:prstGeom>
        </p:spPr>
        <p:txBody>
          <a:bodyPr wrap="square">
            <a:spAutoFit/>
          </a:bodyPr>
          <a:lstStyle/>
          <a:p>
            <a:pPr>
              <a:spcBef>
                <a:spcPct val="30000"/>
              </a:spcBef>
              <a:defRPr/>
            </a:pPr>
            <a:r>
              <a:rPr lang="en-US" altLang="zh-CN" sz="2000" dirty="0">
                <a:solidFill>
                  <a:schemeClr val="bg1"/>
                </a:solidFill>
                <a:latin typeface="PingFang SC" panose="020B0400000000000000" pitchFamily="34" charset="-122"/>
                <a:ea typeface="PingFang SC" panose="020B0400000000000000" pitchFamily="34" charset="-122"/>
              </a:rPr>
              <a:t>YouTube</a:t>
            </a:r>
            <a:r>
              <a:rPr lang="zh-CN" altLang="en-US" sz="2000" dirty="0">
                <a:solidFill>
                  <a:schemeClr val="bg1"/>
                </a:solidFill>
                <a:latin typeface="PingFang SC" panose="020B0400000000000000" pitchFamily="34" charset="-122"/>
                <a:ea typeface="PingFang SC" panose="020B0400000000000000" pitchFamily="34" charset="-122"/>
              </a:rPr>
              <a:t>是全球最大的视频分享网站，基于视频分享的</a:t>
            </a:r>
            <a:r>
              <a:rPr lang="en-US" altLang="zh-CN" sz="2000" dirty="0">
                <a:solidFill>
                  <a:schemeClr val="bg1"/>
                </a:solidFill>
                <a:latin typeface="PingFang SC" panose="020B0400000000000000" pitchFamily="34" charset="-122"/>
                <a:ea typeface="PingFang SC" panose="020B0400000000000000" pitchFamily="34" charset="-122"/>
              </a:rPr>
              <a:t>SNS</a:t>
            </a:r>
            <a:r>
              <a:rPr lang="zh-CN" altLang="en-US" sz="2000" dirty="0">
                <a:solidFill>
                  <a:schemeClr val="bg1"/>
                </a:solidFill>
                <a:latin typeface="PingFang SC" panose="020B0400000000000000" pitchFamily="34" charset="-122"/>
                <a:ea typeface="PingFang SC" panose="020B0400000000000000" pitchFamily="34" charset="-122"/>
              </a:rPr>
              <a:t>网站，用户来自所有需要视频分享的人。</a:t>
            </a:r>
            <a:endParaRPr lang="en-US" altLang="zh-CN" sz="2000" dirty="0">
              <a:solidFill>
                <a:schemeClr val="bg1"/>
              </a:solidFill>
              <a:latin typeface="PingFang SC" panose="020B0400000000000000" pitchFamily="34" charset="-122"/>
              <a:ea typeface="PingFang SC" panose="020B0400000000000000" pitchFamily="34" charset="-122"/>
            </a:endParaRPr>
          </a:p>
          <a:p>
            <a:r>
              <a:rPr lang="en-US" altLang="zh-CN" sz="2000" dirty="0">
                <a:solidFill>
                  <a:schemeClr val="bg1"/>
                </a:solidFill>
                <a:latin typeface="PingFang SC" panose="020B0400000000000000" pitchFamily="34" charset="-122"/>
                <a:ea typeface="PingFang SC" panose="020B0400000000000000" pitchFamily="34" charset="-122"/>
              </a:rPr>
              <a:t>2005</a:t>
            </a:r>
            <a:r>
              <a:rPr lang="zh-CN" altLang="en-US" sz="2000" dirty="0">
                <a:solidFill>
                  <a:schemeClr val="bg1"/>
                </a:solidFill>
                <a:latin typeface="PingFang SC" panose="020B0400000000000000" pitchFamily="34" charset="-122"/>
                <a:ea typeface="PingFang SC" panose="020B0400000000000000" pitchFamily="34" charset="-122"/>
              </a:rPr>
              <a:t>年</a:t>
            </a:r>
            <a:r>
              <a:rPr lang="en-US" altLang="zh-CN" sz="2000" dirty="0">
                <a:solidFill>
                  <a:schemeClr val="bg1"/>
                </a:solidFill>
                <a:latin typeface="PingFang SC" panose="020B0400000000000000" pitchFamily="34" charset="-122"/>
                <a:ea typeface="PingFang SC" panose="020B0400000000000000" pitchFamily="34" charset="-122"/>
              </a:rPr>
              <a:t>12</a:t>
            </a:r>
            <a:r>
              <a:rPr lang="zh-CN" altLang="en-US" sz="2000" dirty="0">
                <a:solidFill>
                  <a:schemeClr val="bg1"/>
                </a:solidFill>
                <a:latin typeface="PingFang SC" panose="020B0400000000000000" pitchFamily="34" charset="-122"/>
                <a:ea typeface="PingFang SC" panose="020B0400000000000000" pitchFamily="34" charset="-122"/>
              </a:rPr>
              <a:t>月，获得来自美国最大的风险投资公司红杉基金（</a:t>
            </a:r>
            <a:r>
              <a:rPr lang="en-US" altLang="zh-CN" sz="2000" dirty="0">
                <a:solidFill>
                  <a:schemeClr val="bg1"/>
                </a:solidFill>
                <a:latin typeface="PingFang SC" panose="020B0400000000000000" pitchFamily="34" charset="-122"/>
                <a:ea typeface="PingFang SC" panose="020B0400000000000000" pitchFamily="34" charset="-122"/>
              </a:rPr>
              <a:t>Sequoia Capital</a:t>
            </a:r>
            <a:r>
              <a:rPr lang="zh-CN" altLang="en-US" sz="2000" dirty="0">
                <a:solidFill>
                  <a:schemeClr val="bg1"/>
                </a:solidFill>
                <a:latin typeface="PingFang SC" panose="020B0400000000000000" pitchFamily="34" charset="-122"/>
                <a:ea typeface="PingFang SC" panose="020B0400000000000000" pitchFamily="34" charset="-122"/>
              </a:rPr>
              <a:t>）</a:t>
            </a:r>
            <a:r>
              <a:rPr lang="en-US" altLang="zh-CN" sz="2000" dirty="0">
                <a:solidFill>
                  <a:schemeClr val="bg1"/>
                </a:solidFill>
                <a:latin typeface="PingFang SC" panose="020B0400000000000000" pitchFamily="34" charset="-122"/>
                <a:ea typeface="PingFang SC" panose="020B0400000000000000" pitchFamily="34" charset="-122"/>
              </a:rPr>
              <a:t>350</a:t>
            </a:r>
            <a:r>
              <a:rPr lang="zh-CN" altLang="en-US" sz="2000" dirty="0">
                <a:solidFill>
                  <a:schemeClr val="bg1"/>
                </a:solidFill>
                <a:latin typeface="PingFang SC" panose="020B0400000000000000" pitchFamily="34" charset="-122"/>
                <a:ea typeface="PingFang SC" panose="020B0400000000000000" pitchFamily="34" charset="-122"/>
              </a:rPr>
              <a:t>万美元投资。</a:t>
            </a:r>
            <a:endParaRPr lang="en-US" altLang="zh-CN" sz="2000" dirty="0">
              <a:solidFill>
                <a:schemeClr val="bg1"/>
              </a:solidFill>
              <a:latin typeface="PingFang SC" panose="020B0400000000000000" pitchFamily="34" charset="-122"/>
              <a:ea typeface="PingFang SC" panose="020B0400000000000000" pitchFamily="34" charset="-122"/>
            </a:endParaRPr>
          </a:p>
          <a:p>
            <a:r>
              <a:rPr lang="en-US" altLang="zh-CN" sz="2000" dirty="0">
                <a:solidFill>
                  <a:schemeClr val="bg1"/>
                </a:solidFill>
                <a:latin typeface="PingFang SC" panose="020B0400000000000000" pitchFamily="34" charset="-122"/>
                <a:ea typeface="PingFang SC" panose="020B0400000000000000" pitchFamily="34" charset="-122"/>
              </a:rPr>
              <a:t>2006</a:t>
            </a:r>
            <a:r>
              <a:rPr lang="zh-CN" altLang="en-US" sz="2000" dirty="0">
                <a:solidFill>
                  <a:schemeClr val="bg1"/>
                </a:solidFill>
                <a:latin typeface="PingFang SC" panose="020B0400000000000000" pitchFamily="34" charset="-122"/>
                <a:ea typeface="PingFang SC" panose="020B0400000000000000" pitchFamily="34" charset="-122"/>
              </a:rPr>
              <a:t>年</a:t>
            </a:r>
            <a:r>
              <a:rPr lang="en-US" altLang="zh-CN" sz="2000" dirty="0">
                <a:solidFill>
                  <a:schemeClr val="bg1"/>
                </a:solidFill>
                <a:latin typeface="PingFang SC" panose="020B0400000000000000" pitchFamily="34" charset="-122"/>
                <a:ea typeface="PingFang SC" panose="020B0400000000000000" pitchFamily="34" charset="-122"/>
              </a:rPr>
              <a:t>4</a:t>
            </a:r>
            <a:r>
              <a:rPr lang="zh-CN" altLang="en-US" sz="2000" dirty="0">
                <a:solidFill>
                  <a:schemeClr val="bg1"/>
                </a:solidFill>
                <a:latin typeface="PingFang SC" panose="020B0400000000000000" pitchFamily="34" charset="-122"/>
                <a:ea typeface="PingFang SC" panose="020B0400000000000000" pitchFamily="34" charset="-122"/>
              </a:rPr>
              <a:t>月，红杉基金再次向</a:t>
            </a:r>
            <a:r>
              <a:rPr lang="en-US" altLang="zh-CN" sz="2000" dirty="0">
                <a:solidFill>
                  <a:schemeClr val="bg1"/>
                </a:solidFill>
                <a:latin typeface="PingFang SC" panose="020B0400000000000000" pitchFamily="34" charset="-122"/>
                <a:ea typeface="PingFang SC" panose="020B0400000000000000" pitchFamily="34" charset="-122"/>
              </a:rPr>
              <a:t>YouTube</a:t>
            </a:r>
            <a:r>
              <a:rPr lang="zh-CN" altLang="en-US" sz="2000" dirty="0">
                <a:solidFill>
                  <a:schemeClr val="bg1"/>
                </a:solidFill>
                <a:latin typeface="PingFang SC" panose="020B0400000000000000" pitchFamily="34" charset="-122"/>
                <a:ea typeface="PingFang SC" panose="020B0400000000000000" pitchFamily="34" charset="-122"/>
              </a:rPr>
              <a:t>投入了第二轮</a:t>
            </a:r>
            <a:r>
              <a:rPr lang="en-US" altLang="zh-CN" sz="2000" dirty="0">
                <a:solidFill>
                  <a:schemeClr val="bg1"/>
                </a:solidFill>
                <a:latin typeface="PingFang SC" panose="020B0400000000000000" pitchFamily="34" charset="-122"/>
                <a:ea typeface="PingFang SC" panose="020B0400000000000000" pitchFamily="34" charset="-122"/>
              </a:rPr>
              <a:t>800</a:t>
            </a:r>
            <a:r>
              <a:rPr lang="zh-CN" altLang="en-US" sz="2000" dirty="0">
                <a:solidFill>
                  <a:schemeClr val="bg1"/>
                </a:solidFill>
                <a:latin typeface="PingFang SC" panose="020B0400000000000000" pitchFamily="34" charset="-122"/>
                <a:ea typeface="PingFang SC" panose="020B0400000000000000" pitchFamily="34" charset="-122"/>
              </a:rPr>
              <a:t>万美元投资。</a:t>
            </a:r>
            <a:endParaRPr lang="en-US" altLang="zh-CN" sz="2000" dirty="0">
              <a:solidFill>
                <a:schemeClr val="bg1"/>
              </a:solidFill>
              <a:latin typeface="PingFang SC" panose="020B0400000000000000" pitchFamily="34" charset="-122"/>
              <a:ea typeface="PingFang SC" panose="020B0400000000000000" pitchFamily="34" charset="-122"/>
            </a:endParaRPr>
          </a:p>
          <a:p>
            <a:r>
              <a:rPr lang="en-US" altLang="zh-CN" sz="2000" dirty="0">
                <a:solidFill>
                  <a:schemeClr val="bg1"/>
                </a:solidFill>
                <a:latin typeface="PingFang SC" panose="020B0400000000000000" pitchFamily="34" charset="-122"/>
                <a:ea typeface="PingFang SC" panose="020B0400000000000000" pitchFamily="34" charset="-122"/>
              </a:rPr>
              <a:t>2006</a:t>
            </a:r>
            <a:r>
              <a:rPr lang="zh-CN" altLang="en-US" sz="2000" dirty="0">
                <a:solidFill>
                  <a:schemeClr val="bg1"/>
                </a:solidFill>
                <a:latin typeface="PingFang SC" panose="020B0400000000000000" pitchFamily="34" charset="-122"/>
                <a:ea typeface="PingFang SC" panose="020B0400000000000000" pitchFamily="34" charset="-122"/>
              </a:rPr>
              <a:t>年</a:t>
            </a:r>
            <a:r>
              <a:rPr lang="en-US" altLang="zh-CN" sz="2000" dirty="0">
                <a:solidFill>
                  <a:schemeClr val="bg1"/>
                </a:solidFill>
                <a:latin typeface="PingFang SC" panose="020B0400000000000000" pitchFamily="34" charset="-122"/>
                <a:ea typeface="PingFang SC" panose="020B0400000000000000" pitchFamily="34" charset="-122"/>
              </a:rPr>
              <a:t>10</a:t>
            </a:r>
            <a:r>
              <a:rPr lang="zh-CN" altLang="en-US" sz="2000" dirty="0">
                <a:solidFill>
                  <a:schemeClr val="bg1"/>
                </a:solidFill>
                <a:latin typeface="PingFang SC" panose="020B0400000000000000" pitchFamily="34" charset="-122"/>
                <a:ea typeface="PingFang SC" panose="020B0400000000000000" pitchFamily="34" charset="-122"/>
              </a:rPr>
              <a:t>月</a:t>
            </a:r>
            <a:r>
              <a:rPr lang="en-US" altLang="zh-CN" sz="2000" dirty="0">
                <a:solidFill>
                  <a:schemeClr val="bg1"/>
                </a:solidFill>
                <a:latin typeface="PingFang SC" panose="020B0400000000000000" pitchFamily="34" charset="-122"/>
                <a:ea typeface="PingFang SC" panose="020B0400000000000000" pitchFamily="34" charset="-122"/>
              </a:rPr>
              <a:t>11</a:t>
            </a:r>
            <a:r>
              <a:rPr lang="zh-CN" altLang="en-US" sz="2000" dirty="0">
                <a:solidFill>
                  <a:schemeClr val="bg1"/>
                </a:solidFill>
                <a:latin typeface="PingFang SC" panose="020B0400000000000000" pitchFamily="34" charset="-122"/>
                <a:ea typeface="PingFang SC" panose="020B0400000000000000" pitchFamily="34" charset="-122"/>
              </a:rPr>
              <a:t>日，</a:t>
            </a:r>
            <a:r>
              <a:rPr lang="en-US" altLang="zh-CN" sz="2000" dirty="0">
                <a:solidFill>
                  <a:schemeClr val="bg1"/>
                </a:solidFill>
                <a:latin typeface="PingFang SC" panose="020B0400000000000000" pitchFamily="34" charset="-122"/>
                <a:ea typeface="PingFang SC" panose="020B0400000000000000" pitchFamily="34" charset="-122"/>
              </a:rPr>
              <a:t>YouTube</a:t>
            </a:r>
            <a:r>
              <a:rPr lang="zh-CN" altLang="en-US" sz="2000" dirty="0">
                <a:solidFill>
                  <a:schemeClr val="bg1"/>
                </a:solidFill>
                <a:latin typeface="PingFang SC" panose="020B0400000000000000" pitchFamily="34" charset="-122"/>
                <a:ea typeface="PingFang SC" panose="020B0400000000000000" pitchFamily="34" charset="-122"/>
              </a:rPr>
              <a:t>被</a:t>
            </a:r>
            <a:r>
              <a:rPr lang="en-US" altLang="zh-CN" sz="2000" dirty="0">
                <a:solidFill>
                  <a:schemeClr val="bg1"/>
                </a:solidFill>
                <a:latin typeface="PingFang SC" panose="020B0400000000000000" pitchFamily="34" charset="-122"/>
                <a:ea typeface="PingFang SC" panose="020B0400000000000000" pitchFamily="34" charset="-122"/>
              </a:rPr>
              <a:t>Google</a:t>
            </a:r>
            <a:r>
              <a:rPr lang="zh-CN" altLang="en-US" sz="2000" dirty="0">
                <a:solidFill>
                  <a:schemeClr val="bg1"/>
                </a:solidFill>
                <a:latin typeface="PingFang SC" panose="020B0400000000000000" pitchFamily="34" charset="-122"/>
                <a:ea typeface="PingFang SC" panose="020B0400000000000000" pitchFamily="34" charset="-122"/>
              </a:rPr>
              <a:t>以</a:t>
            </a:r>
            <a:r>
              <a:rPr lang="en-US" altLang="zh-CN" sz="2000" dirty="0">
                <a:solidFill>
                  <a:schemeClr val="bg1"/>
                </a:solidFill>
                <a:latin typeface="PingFang SC" panose="020B0400000000000000" pitchFamily="34" charset="-122"/>
                <a:ea typeface="PingFang SC" panose="020B0400000000000000" pitchFamily="34" charset="-122"/>
              </a:rPr>
              <a:t>16.5</a:t>
            </a:r>
            <a:r>
              <a:rPr lang="zh-CN" altLang="en-US" sz="2000" dirty="0">
                <a:solidFill>
                  <a:schemeClr val="bg1"/>
                </a:solidFill>
                <a:latin typeface="PingFang SC" panose="020B0400000000000000" pitchFamily="34" charset="-122"/>
                <a:ea typeface="PingFang SC" panose="020B0400000000000000" pitchFamily="34" charset="-122"/>
              </a:rPr>
              <a:t>亿美元的股票收购。</a:t>
            </a:r>
            <a:endParaRPr kumimoji="1" lang="zh-CN" altLang="en-US" sz="2000" dirty="0">
              <a:solidFill>
                <a:schemeClr val="bg1"/>
              </a:solidFill>
              <a:latin typeface="PingFang SC" panose="020B0400000000000000" pitchFamily="34" charset="-122"/>
              <a:ea typeface="PingFang SC" panose="020B0400000000000000" pitchFamily="34" charset="-122"/>
            </a:endParaRPr>
          </a:p>
        </p:txBody>
      </p:sp>
    </p:spTree>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1119188" y="1614120"/>
            <a:ext cx="4280479"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从物理结构上由具体到抽象的过程，底层决定上层的方向和思路；</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从时间上来讲由概念到完成的过程，越是上层越是具体可见；</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每步的界限模糊，彼此交叉，而且必须反复迭代的；</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从商业到产品到技术。</a:t>
            </a: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1026" name="Picture 2" descr="https://timgsa.baidu.com/timg?image&amp;quality=80&amp;size=b10000_10000&amp;sec=1503486872&amp;di=25fdd9dcf7174869db15519793bc3122&amp;src=http://hi.csdn.net/attachment/201112/5/0_13230935120aqF.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739" y="1101765"/>
            <a:ext cx="5338119" cy="4502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a:extLst>
              <a:ext uri="{FF2B5EF4-FFF2-40B4-BE49-F238E27FC236}">
                <a16:creationId xmlns:a16="http://schemas.microsoft.com/office/drawing/2014/main" id="{5B3E0044-9D51-7C4A-AA9D-E517492B38A6}"/>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578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31" name="文本框 30"/>
          <p:cNvSpPr txBox="1">
            <a:spLocks noChangeArrowheads="1"/>
          </p:cNvSpPr>
          <p:nvPr/>
        </p:nvSpPr>
        <p:spPr bwMode="auto">
          <a:xfrm>
            <a:off x="1166676" y="1348901"/>
            <a:ext cx="56786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chemeClr val="bg1"/>
                </a:solidFill>
                <a:latin typeface="微软雅黑" panose="020B0503020204020204" pitchFamily="34" charset="-122"/>
                <a:ea typeface="微软雅黑" panose="020B0503020204020204" pitchFamily="34" charset="-122"/>
              </a:rPr>
              <a:t>概念层</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网站目标，用户需求</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1166677" y="2113815"/>
            <a:ext cx="976905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微软雅黑" panose="020B0503020204020204" pitchFamily="34" charset="-122"/>
                <a:ea typeface="微软雅黑" panose="020B0503020204020204" pitchFamily="34" charset="-122"/>
              </a:rPr>
              <a:t>产品的愿景与目标，包括了产品定位、目标市场、目标用户与需求等，产品既要符合用户期望，也要符合公司目标。</a:t>
            </a:r>
          </a:p>
          <a:p>
            <a:pPr>
              <a:lnSpc>
                <a:spcPct val="100000"/>
              </a:lnSpc>
              <a:spcBef>
                <a:spcPct val="0"/>
              </a:spcBef>
              <a:buNone/>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产品定位：目标市场与企业产品结合而产生的定位；</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目标市场：目标市场在哪里，市场现状、规模以及发展趋势如何；</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目标用户与需求：目标用户是谁，规模多大，用户的需求是什么，用户经常在什么时间，什么场景下使用该产品，该产品提供了一个什么样的解决方案来满足用户这个需求；</a:t>
            </a:r>
            <a:br>
              <a:rPr lang="zh-CN" altLang="en-US" sz="2000" dirty="0">
                <a:solidFill>
                  <a:schemeClr val="bg1"/>
                </a:solidFill>
                <a:latin typeface="微软雅黑" panose="020B0503020204020204" pitchFamily="34" charset="-122"/>
                <a:ea typeface="微软雅黑" panose="020B0503020204020204" pitchFamily="34" charset="-122"/>
              </a:rPr>
            </a:b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F859072-3351-A545-B819-9145ECF2D3ED}"/>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48304" y="2341740"/>
            <a:ext cx="8876778" cy="1815882"/>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起床：</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早晨起来，发现闹钟没有按照原先设定的时间进行响铃，原因是手机没电了，昨天晚上忘记插充电线了；</a:t>
            </a:r>
          </a:p>
        </p:txBody>
      </p:sp>
      <p:sp>
        <p:nvSpPr>
          <p:cNvPr id="9" name="文本框 10">
            <a:extLst>
              <a:ext uri="{FF2B5EF4-FFF2-40B4-BE49-F238E27FC236}">
                <a16:creationId xmlns:a16="http://schemas.microsoft.com/office/drawing/2014/main" id="{DBE772A1-F5D6-5F48-AE58-1C08D44CF6FA}"/>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6868342"/>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3900059" y="1448335"/>
            <a:ext cx="686480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0"/>
              </a:spcBef>
              <a:buFont typeface="Wingdings" pitchFamily="2" charset="2"/>
              <a:buChar char="n"/>
            </a:pPr>
            <a:r>
              <a:rPr lang="zh-CN" altLang="en-US" sz="2000" dirty="0">
                <a:solidFill>
                  <a:schemeClr val="bg1"/>
                </a:solidFill>
                <a:latin typeface="微软雅黑" panose="020B0503020204020204" pitchFamily="34" charset="-122"/>
                <a:ea typeface="微软雅黑" panose="020B0503020204020204" pitchFamily="34" charset="-122"/>
              </a:rPr>
              <a:t>产品定位：是一款专注于发现与分享的音乐产品</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依托专业音乐人、</a:t>
            </a:r>
            <a:r>
              <a:rPr lang="en-US" altLang="zh-CN" sz="2000" dirty="0">
                <a:solidFill>
                  <a:schemeClr val="bg1"/>
                </a:solidFill>
                <a:latin typeface="微软雅黑" panose="020B0503020204020204" pitchFamily="34" charset="-122"/>
                <a:ea typeface="微软雅黑" panose="020B0503020204020204" pitchFamily="34" charset="-122"/>
              </a:rPr>
              <a:t>DJ</a:t>
            </a:r>
            <a:r>
              <a:rPr lang="zh-CN" altLang="en-US" sz="2000" dirty="0">
                <a:solidFill>
                  <a:schemeClr val="bg1"/>
                </a:solidFill>
                <a:latin typeface="微软雅黑" panose="020B0503020204020204" pitchFamily="34" charset="-122"/>
                <a:ea typeface="微软雅黑" panose="020B0503020204020204" pitchFamily="34" charset="-122"/>
              </a:rPr>
              <a:t>、好友推荐及社交功能</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为用户打造全新的音乐生活。</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00000"/>
              </a:lnSpc>
              <a:spcBef>
                <a:spcPct val="0"/>
              </a:spcBef>
              <a:buFont typeface="Wingdings" pitchFamily="2" charset="2"/>
              <a:buChar char="n"/>
            </a:pPr>
            <a:endParaRPr lang="zh-CN" altLang="en-US" sz="2000" dirty="0">
              <a:solidFill>
                <a:schemeClr val="bg1"/>
              </a:solidFill>
              <a:latin typeface="微软雅黑" panose="020B0503020204020204" pitchFamily="34" charset="-122"/>
              <a:ea typeface="微软雅黑" panose="020B0503020204020204" pitchFamily="34" charset="-122"/>
            </a:endParaRPr>
          </a:p>
          <a:p>
            <a:pPr marL="342900" indent="-342900">
              <a:lnSpc>
                <a:spcPct val="100000"/>
              </a:lnSpc>
              <a:spcBef>
                <a:spcPct val="0"/>
              </a:spcBef>
              <a:buFont typeface="Wingdings" pitchFamily="2" charset="2"/>
              <a:buChar char="n"/>
            </a:pPr>
            <a:r>
              <a:rPr lang="zh-CN" altLang="en-US" sz="2000" dirty="0">
                <a:solidFill>
                  <a:schemeClr val="bg1"/>
                </a:solidFill>
                <a:latin typeface="微软雅黑" panose="020B0503020204020204" pitchFamily="34" charset="-122"/>
                <a:ea typeface="微软雅黑" panose="020B0503020204020204" pitchFamily="34" charset="-122"/>
              </a:rPr>
              <a:t>目标市场：在移动互联网音乐领域成为中国最大的移动音乐社区和开放平台，形成独一无二的以用户为中心的音乐生态圈。</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00000"/>
              </a:lnSpc>
              <a:spcBef>
                <a:spcPct val="0"/>
              </a:spcBef>
              <a:buFont typeface="Wingdings" pitchFamily="2" charset="2"/>
              <a:buChar char="n"/>
            </a:pPr>
            <a:endParaRPr lang="zh-CN" altLang="en-US" sz="2000" dirty="0">
              <a:solidFill>
                <a:schemeClr val="bg1"/>
              </a:solidFill>
              <a:latin typeface="微软雅黑" panose="020B0503020204020204" pitchFamily="34" charset="-122"/>
              <a:ea typeface="微软雅黑" panose="020B0503020204020204" pitchFamily="34" charset="-122"/>
            </a:endParaRPr>
          </a:p>
          <a:p>
            <a:pPr marL="342900" indent="-342900">
              <a:lnSpc>
                <a:spcPct val="100000"/>
              </a:lnSpc>
              <a:spcBef>
                <a:spcPct val="0"/>
              </a:spcBef>
              <a:buFont typeface="Wingdings" pitchFamily="2" charset="2"/>
              <a:buChar char="n"/>
            </a:pPr>
            <a:r>
              <a:rPr lang="zh-CN" altLang="en-US" sz="2000" dirty="0">
                <a:solidFill>
                  <a:schemeClr val="bg1"/>
                </a:solidFill>
                <a:latin typeface="微软雅黑" panose="020B0503020204020204" pitchFamily="34" charset="-122"/>
                <a:ea typeface="微软雅黑" panose="020B0503020204020204" pitchFamily="34" charset="-122"/>
              </a:rPr>
              <a:t>目标用户与需求：热爱音乐、对音乐有较高需求的高素质年轻人群：大学生、白领、时尚人群、</a:t>
            </a:r>
            <a:r>
              <a:rPr lang="en-US" altLang="zh-CN" sz="2000" dirty="0">
                <a:solidFill>
                  <a:schemeClr val="bg1"/>
                </a:solidFill>
                <a:latin typeface="微软雅黑" panose="020B0503020204020204" pitchFamily="34" charset="-122"/>
                <a:ea typeface="微软雅黑" panose="020B0503020204020204" pitchFamily="34" charset="-122"/>
              </a:rPr>
              <a:t>IT</a:t>
            </a:r>
            <a:r>
              <a:rPr lang="zh-CN" altLang="en-US" sz="2000" dirty="0">
                <a:solidFill>
                  <a:schemeClr val="bg1"/>
                </a:solidFill>
                <a:latin typeface="微软雅黑" panose="020B0503020204020204" pitchFamily="34" charset="-122"/>
                <a:ea typeface="微软雅黑" panose="020B0503020204020204" pitchFamily="34" charset="-122"/>
              </a:rPr>
              <a:t>从业者等，用户需要更方便的找到自己喜欢的高品质音乐并与其他人分享交流。</a:t>
            </a:r>
          </a:p>
        </p:txBody>
      </p:sp>
      <p:sp>
        <p:nvSpPr>
          <p:cNvPr id="6" name="文本框 5">
            <a:extLst>
              <a:ext uri="{FF2B5EF4-FFF2-40B4-BE49-F238E27FC236}">
                <a16:creationId xmlns:a16="http://schemas.microsoft.com/office/drawing/2014/main" id="{9F859072-3351-A545-B819-9145ECF2D3ED}"/>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8" name="Picture 2" descr="https://timgsa.baidu.com/timg?image&amp;quality=80&amp;size=b10000_10000&amp;sec=1503624612&amp;di=f7e00fe8c878cacf57b673148151c6ee&amp;src=http://s8.sinaimg.cn/bmiddle/0066AxG6gy6TTiCAbuTe7&amp;690">
            <a:extLst>
              <a:ext uri="{FF2B5EF4-FFF2-40B4-BE49-F238E27FC236}">
                <a16:creationId xmlns:a16="http://schemas.microsoft.com/office/drawing/2014/main" id="{113E5436-15C2-6B40-80B4-2B8B11252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8" y="2377910"/>
            <a:ext cx="1818947" cy="1818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62775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31" name="文本框 30"/>
          <p:cNvSpPr txBox="1">
            <a:spLocks noChangeArrowheads="1"/>
          </p:cNvSpPr>
          <p:nvPr/>
        </p:nvSpPr>
        <p:spPr bwMode="auto">
          <a:xfrm>
            <a:off x="1166676" y="1348901"/>
            <a:ext cx="4967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chemeClr val="bg1"/>
                </a:solidFill>
                <a:latin typeface="微软雅黑" panose="020B0503020204020204" pitchFamily="34" charset="-122"/>
                <a:ea typeface="微软雅黑" panose="020B0503020204020204" pitchFamily="34" charset="-122"/>
              </a:rPr>
              <a:t>范围层</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功能规格，内容需求</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1166677" y="2113815"/>
            <a:ext cx="9769054"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微软雅黑" panose="020B0503020204020204" pitchFamily="34" charset="-122"/>
                <a:ea typeface="微软雅黑" panose="020B0503020204020204" pitchFamily="34" charset="-122"/>
              </a:rPr>
              <a:t>任何一个功能和内容是否该包含在这个产品当中，是范围层要决定的。</a:t>
            </a: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竞品调研分析：通过竞品分析，尽可能多地收集需求，做好需求采集工作，为产品的功能和内容奠定基础；</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功能分析与确认：确定功能范围和需求优先级，公司的资源总是有限，将资源放在最有价值的事情上。功能组合及功能描述，产品的核心功能、主要功能以及特色功能分别是什么；</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内容分析与确认：内容需要方面主要关注各种内容元素，包含对内容的分类、范围等等一些的详细描述；</a:t>
            </a:r>
          </a:p>
        </p:txBody>
      </p:sp>
      <p:sp>
        <p:nvSpPr>
          <p:cNvPr id="6" name="文本框 5">
            <a:extLst>
              <a:ext uri="{FF2B5EF4-FFF2-40B4-BE49-F238E27FC236}">
                <a16:creationId xmlns:a16="http://schemas.microsoft.com/office/drawing/2014/main" id="{DB46FA6E-AB87-C545-8BBE-1E58B4C2B074}"/>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4009279" y="2163998"/>
            <a:ext cx="686480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342900" indent="-342900">
              <a:lnSpc>
                <a:spcPct val="100000"/>
              </a:lnSpc>
              <a:spcBef>
                <a:spcPct val="0"/>
              </a:spcBef>
              <a:buFont typeface="Wingdings"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竞品：</a:t>
            </a:r>
            <a:r>
              <a:rPr lang="en-US" altLang="zh-CN" sz="2000" dirty="0">
                <a:solidFill>
                  <a:schemeClr val="bg1"/>
                </a:solidFill>
                <a:latin typeface="微软雅黑" panose="020B0503020204020204" pitchFamily="34" charset="-122"/>
                <a:ea typeface="微软雅黑" panose="020B0503020204020204" pitchFamily="34" charset="-122"/>
              </a:rPr>
              <a:t>QQ</a:t>
            </a:r>
            <a:r>
              <a:rPr lang="zh-CN" altLang="en-US" sz="2000" dirty="0">
                <a:solidFill>
                  <a:schemeClr val="bg1"/>
                </a:solidFill>
                <a:latin typeface="微软雅黑" panose="020B0503020204020204" pitchFamily="34" charset="-122"/>
                <a:ea typeface="微软雅黑" panose="020B0503020204020204" pitchFamily="34" charset="-122"/>
              </a:rPr>
              <a:t>音乐、酷我音乐盒、酷狗音乐、虾米音乐</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00000"/>
              </a:lnSpc>
              <a:spcBef>
                <a:spcPct val="0"/>
              </a:spcBef>
              <a:buFont typeface="Wingdings"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marL="342900" indent="-342900">
              <a:lnSpc>
                <a:spcPct val="100000"/>
              </a:lnSpc>
              <a:spcBef>
                <a:spcPct val="0"/>
              </a:spcBef>
              <a:buFont typeface="Wingdings"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功能：歌曲评论、社交、灵活创建歌单和盲听（强大的智能推荐算法）四个模块；</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00000"/>
              </a:lnSpc>
              <a:spcBef>
                <a:spcPct val="0"/>
              </a:spcBef>
              <a:buFont typeface="Wingdings"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marL="342900" indent="-342900">
              <a:lnSpc>
                <a:spcPct val="100000"/>
              </a:lnSpc>
              <a:spcBef>
                <a:spcPct val="0"/>
              </a:spcBef>
              <a:buFont typeface="Wingdings"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内容：通过评论引起用户之间的共鸣，通过算法帮助用户快速获取想要听的歌曲；</a:t>
            </a:r>
          </a:p>
        </p:txBody>
      </p:sp>
      <p:sp>
        <p:nvSpPr>
          <p:cNvPr id="6" name="文本框 5">
            <a:extLst>
              <a:ext uri="{FF2B5EF4-FFF2-40B4-BE49-F238E27FC236}">
                <a16:creationId xmlns:a16="http://schemas.microsoft.com/office/drawing/2014/main" id="{9F859072-3351-A545-B819-9145ECF2D3ED}"/>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8" name="Picture 2" descr="https://timgsa.baidu.com/timg?image&amp;quality=80&amp;size=b10000_10000&amp;sec=1503624612&amp;di=f7e00fe8c878cacf57b673148151c6ee&amp;src=http://s8.sinaimg.cn/bmiddle/0066AxG6gy6TTiCAbuTe7&amp;690">
            <a:extLst>
              <a:ext uri="{FF2B5EF4-FFF2-40B4-BE49-F238E27FC236}">
                <a16:creationId xmlns:a16="http://schemas.microsoft.com/office/drawing/2014/main" id="{113E5436-15C2-6B40-80B4-2B8B11252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8" y="2377910"/>
            <a:ext cx="1818947" cy="1818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3263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31" name="文本框 30"/>
          <p:cNvSpPr txBox="1">
            <a:spLocks noChangeArrowheads="1"/>
          </p:cNvSpPr>
          <p:nvPr/>
        </p:nvSpPr>
        <p:spPr bwMode="auto">
          <a:xfrm>
            <a:off x="1166676" y="1348901"/>
            <a:ext cx="55389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chemeClr val="bg1"/>
                </a:solidFill>
                <a:latin typeface="微软雅黑" panose="020B0503020204020204" pitchFamily="34" charset="-122"/>
                <a:ea typeface="微软雅黑" panose="020B0503020204020204" pitchFamily="34" charset="-122"/>
              </a:rPr>
              <a:t>结构层</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交互设计、信息架构</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1166676" y="2266215"/>
            <a:ext cx="976905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微软雅黑" panose="020B0503020204020204" pitchFamily="34" charset="-122"/>
                <a:ea typeface="微软雅黑" panose="020B0503020204020204" pitchFamily="34" charset="-122"/>
              </a:rPr>
              <a:t>产品将从功能与内容的范围转变成具体功能之间、页面之间是如何有机的组合起来并响应用户的请求的，确定各个页面、功能、元素将要呈现给用户的模式和顺序，信息内容是如何分布与展现给用户的，让内容更符合用户的需求。</a:t>
            </a: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信息架构：将功能与内容进行分类罗列，通过结构化的方式展现出来，即产品结构图，为产品下一步设计打下基础；</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交互设计：页面与功能的交互与流转，让用户用最便捷，最效率的方式完成产品的使用，包含了产品功能操作流程图、页面流程图、泳道图；</a:t>
            </a:r>
          </a:p>
        </p:txBody>
      </p:sp>
      <p:sp>
        <p:nvSpPr>
          <p:cNvPr id="6" name="文本框 5">
            <a:extLst>
              <a:ext uri="{FF2B5EF4-FFF2-40B4-BE49-F238E27FC236}">
                <a16:creationId xmlns:a16="http://schemas.microsoft.com/office/drawing/2014/main" id="{FB97B274-145C-DC40-974E-4C1814B549D6}"/>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258888" y="933966"/>
            <a:ext cx="4437765" cy="5225534"/>
          </a:xfrm>
          <a:prstGeom prst="rect">
            <a:avLst/>
          </a:prstGeom>
        </p:spPr>
      </p:pic>
      <p:pic>
        <p:nvPicPr>
          <p:cNvPr id="3" name="图片 2"/>
          <p:cNvPicPr>
            <a:picLocks noChangeAspect="1"/>
          </p:cNvPicPr>
          <p:nvPr/>
        </p:nvPicPr>
        <p:blipFill>
          <a:blip r:embed="rId3"/>
          <a:stretch>
            <a:fillRect/>
          </a:stretch>
        </p:blipFill>
        <p:spPr>
          <a:xfrm>
            <a:off x="6033233" y="933966"/>
            <a:ext cx="4720282" cy="5225534"/>
          </a:xfrm>
          <a:prstGeom prst="rect">
            <a:avLst/>
          </a:prstGeom>
        </p:spPr>
      </p:pic>
      <p:sp>
        <p:nvSpPr>
          <p:cNvPr id="6" name="文本框 5">
            <a:extLst>
              <a:ext uri="{FF2B5EF4-FFF2-40B4-BE49-F238E27FC236}">
                <a16:creationId xmlns:a16="http://schemas.microsoft.com/office/drawing/2014/main" id="{8E6AA4A8-228A-CE43-9167-AD3DCAF8460E}"/>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31" name="文本框 30"/>
          <p:cNvSpPr txBox="1">
            <a:spLocks noChangeArrowheads="1"/>
          </p:cNvSpPr>
          <p:nvPr/>
        </p:nvSpPr>
        <p:spPr bwMode="auto">
          <a:xfrm>
            <a:off x="1166677" y="1376610"/>
            <a:ext cx="69486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chemeClr val="bg1"/>
                </a:solidFill>
                <a:latin typeface="微软雅黑" panose="020B0503020204020204" pitchFamily="34" charset="-122"/>
                <a:ea typeface="微软雅黑" panose="020B0503020204020204" pitchFamily="34" charset="-122"/>
              </a:rPr>
              <a:t>框架层</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界面设计、导航设计、信息设计</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1166677" y="2278915"/>
            <a:ext cx="9769054"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微软雅黑" panose="020B0503020204020204" pitchFamily="34" charset="-122"/>
                <a:ea typeface="微软雅黑" panose="020B0503020204020204" pitchFamily="34" charset="-122"/>
              </a:rPr>
              <a:t>通过页面元素布局，使页面的元素，如文字、图片、表格等元素达到最优的展示效果和最高效率的方式给到用户使用，到了这一步，才出现用户真正能看到的东西。</a:t>
            </a: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界面设计：让用户一眼就能看到最重要的东西，将不重要淡化或不展示，或在用户需要的时候才去展示。在这里，产品经理应该充分理解用户的目标和任务。</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导航设计：大部分互联网产品都是有导航的，一个优秀的导航能够让用户在你的产品里穿梭自如；</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信息设计：信息的整理与分组、信息的展现方式，</a:t>
            </a:r>
          </a:p>
        </p:txBody>
      </p:sp>
      <p:sp>
        <p:nvSpPr>
          <p:cNvPr id="6" name="文本框 5">
            <a:extLst>
              <a:ext uri="{FF2B5EF4-FFF2-40B4-BE49-F238E27FC236}">
                <a16:creationId xmlns:a16="http://schemas.microsoft.com/office/drawing/2014/main" id="{647338C0-50CA-4F4E-9B5A-02E7BB48827A}"/>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99160" y="1083732"/>
            <a:ext cx="3216726" cy="4850929"/>
          </a:xfrm>
          <a:prstGeom prst="rect">
            <a:avLst/>
          </a:prstGeom>
        </p:spPr>
      </p:pic>
      <p:pic>
        <p:nvPicPr>
          <p:cNvPr id="4" name="图片 3"/>
          <p:cNvPicPr>
            <a:picLocks noChangeAspect="1"/>
          </p:cNvPicPr>
          <p:nvPr/>
        </p:nvPicPr>
        <p:blipFill>
          <a:blip r:embed="rId3"/>
          <a:stretch>
            <a:fillRect/>
          </a:stretch>
        </p:blipFill>
        <p:spPr>
          <a:xfrm>
            <a:off x="4294375" y="1049650"/>
            <a:ext cx="3410291" cy="4885012"/>
          </a:xfrm>
          <a:prstGeom prst="rect">
            <a:avLst/>
          </a:prstGeom>
        </p:spPr>
      </p:pic>
      <p:pic>
        <p:nvPicPr>
          <p:cNvPr id="5" name="图片 4"/>
          <p:cNvPicPr>
            <a:picLocks noChangeAspect="1"/>
          </p:cNvPicPr>
          <p:nvPr/>
        </p:nvPicPr>
        <p:blipFill>
          <a:blip r:embed="rId4"/>
          <a:stretch>
            <a:fillRect/>
          </a:stretch>
        </p:blipFill>
        <p:spPr>
          <a:xfrm>
            <a:off x="7883155" y="1083733"/>
            <a:ext cx="3477734" cy="4978400"/>
          </a:xfrm>
          <a:prstGeom prst="rect">
            <a:avLst/>
          </a:prstGeom>
        </p:spPr>
      </p:pic>
      <p:sp>
        <p:nvSpPr>
          <p:cNvPr id="7" name="文本框 6">
            <a:extLst>
              <a:ext uri="{FF2B5EF4-FFF2-40B4-BE49-F238E27FC236}">
                <a16:creationId xmlns:a16="http://schemas.microsoft.com/office/drawing/2014/main" id="{AC359F3D-B611-B040-992E-82A62C210B16}"/>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31" name="文本框 30"/>
          <p:cNvSpPr txBox="1">
            <a:spLocks noChangeArrowheads="1"/>
          </p:cNvSpPr>
          <p:nvPr/>
        </p:nvSpPr>
        <p:spPr bwMode="auto">
          <a:xfrm>
            <a:off x="1166676" y="1348901"/>
            <a:ext cx="41927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chemeClr val="bg1"/>
                </a:solidFill>
                <a:latin typeface="微软雅黑" panose="020B0503020204020204" pitchFamily="34" charset="-122"/>
                <a:ea typeface="微软雅黑" panose="020B0503020204020204" pitchFamily="34" charset="-122"/>
              </a:rPr>
              <a:t>表现层</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视觉设计</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1166677" y="2113815"/>
            <a:ext cx="9361623"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微软雅黑" panose="020B0503020204020204" pitchFamily="34" charset="-122"/>
                <a:ea typeface="微软雅黑" panose="020B0503020204020204" pitchFamily="34" charset="-122"/>
              </a:rPr>
              <a:t>是直接面向用户可视化的部分，它将产品内容、功能和美学汇集到起来，传递出产品本身的信息及调性，同时满足以上四个层面需要而做出的最终结果。</a:t>
            </a:r>
          </a:p>
          <a:p>
            <a:pPr>
              <a:lnSpc>
                <a:spcPct val="100000"/>
              </a:lnSpc>
              <a:spcBef>
                <a:spcPct val="0"/>
              </a:spcBef>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视觉设计：用户界面简单清晰，自然易懂，层次布局分明，并保持页面一致性，引导用户完成操作，让用户有一次愉快的使用体验。</a:t>
            </a:r>
          </a:p>
          <a:p>
            <a:pPr>
              <a:lnSpc>
                <a:spcPct val="100000"/>
              </a:lnSpc>
              <a:spcBef>
                <a:spcPct val="0"/>
              </a:spcBef>
              <a:buFont typeface="Wingdings" panose="05000000000000000000" pitchFamily="2" charset="2"/>
              <a:buChar char="u"/>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内容运营：保障用户获取的内容的价值性和流畅性等；</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输出物：</a:t>
            </a:r>
            <a:r>
              <a:rPr lang="en-US" altLang="zh-CN" sz="2000" dirty="0">
                <a:solidFill>
                  <a:schemeClr val="bg1"/>
                </a:solidFill>
                <a:latin typeface="微软雅黑" panose="020B0503020204020204" pitchFamily="34" charset="-122"/>
                <a:ea typeface="微软雅黑" panose="020B0503020204020204" pitchFamily="34" charset="-122"/>
              </a:rPr>
              <a:t>UI</a:t>
            </a:r>
            <a:r>
              <a:rPr lang="zh-CN" altLang="en-US" sz="2000" dirty="0">
                <a:solidFill>
                  <a:schemeClr val="bg1"/>
                </a:solidFill>
                <a:latin typeface="微软雅黑" panose="020B0503020204020204" pitchFamily="34" charset="-122"/>
                <a:ea typeface="微软雅黑" panose="020B0503020204020204" pitchFamily="34" charset="-122"/>
              </a:rPr>
              <a:t>设计稿或开发完成的产品</a:t>
            </a: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794220E-761C-F545-8EA0-8231DF3DB3FB}"/>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737100" y="1003299"/>
            <a:ext cx="2768600" cy="492195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00" y="1003298"/>
            <a:ext cx="2768600" cy="492195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701" y="1003299"/>
            <a:ext cx="2748361" cy="4885974"/>
          </a:xfrm>
          <a:prstGeom prst="rect">
            <a:avLst/>
          </a:prstGeom>
        </p:spPr>
      </p:pic>
      <p:sp>
        <p:nvSpPr>
          <p:cNvPr id="7" name="文本框 6">
            <a:extLst>
              <a:ext uri="{FF2B5EF4-FFF2-40B4-BE49-F238E27FC236}">
                <a16:creationId xmlns:a16="http://schemas.microsoft.com/office/drawing/2014/main" id="{6816F010-422D-794F-AB02-002B891AC83F}"/>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15" name="TextBox 3"/>
          <p:cNvSpPr txBox="1"/>
          <p:nvPr/>
        </p:nvSpPr>
        <p:spPr>
          <a:xfrm>
            <a:off x="1230398" y="1524782"/>
            <a:ext cx="9668261" cy="3477875"/>
          </a:xfrm>
          <a:prstGeom prst="rect">
            <a:avLst/>
          </a:prstGeom>
          <a:noFill/>
        </p:spPr>
        <p:txBody>
          <a:bodyPr wrap="square" rtlCol="0">
            <a:spAutoFit/>
          </a:bodyPr>
          <a:lstStyle/>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l"/>
              <a:defRPr/>
            </a:pPr>
            <a:endParaRPr lang="zh-CN" altLang="en-US" sz="2000" dirty="0">
              <a:solidFill>
                <a:schemeClr val="bg1"/>
              </a:solidFill>
              <a:latin typeface="微软雅黑" panose="020B0503020204020204" pitchFamily="34" charset="-122"/>
              <a:ea typeface="微软雅黑" panose="020B0503020204020204" pitchFamily="34" charset="-122"/>
            </a:endParaRP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2000" dirty="0">
                <a:solidFill>
                  <a:schemeClr val="bg1"/>
                </a:solidFill>
                <a:latin typeface="微软雅黑" panose="020B0503020204020204" pitchFamily="34" charset="-122"/>
                <a:ea typeface="微软雅黑" panose="020B0503020204020204" pitchFamily="34" charset="-122"/>
              </a:rPr>
              <a:t>五层划分是以流程化的步骤来保障产品的规范化设计，避免遗漏与歧途，避免个人倾向，并利用流程减少各个环节所可能遇到的无谓干扰。通过这五个层面，融合进用户体验的各种元素，可以让产品在尚未上线运营就已经具备了基本的用户接受度，同时使产品占得先机。</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l"/>
              <a:defRPr/>
            </a:pP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2000" dirty="0">
                <a:solidFill>
                  <a:schemeClr val="bg1"/>
                </a:solidFill>
                <a:latin typeface="微软雅黑" panose="020B0503020204020204" pitchFamily="34" charset="-122"/>
                <a:ea typeface="微软雅黑" panose="020B0503020204020204" pitchFamily="34" charset="-122"/>
              </a:rPr>
              <a:t>通过研究产品在使用过程的一系列感受，从而实现对人的行为模式研究，然后有效利用该研究，完善产品。</a:t>
            </a: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l"/>
              <a:defRPr/>
            </a:pPr>
            <a:endParaRPr lang="en-US" altLang="zh-CN" sz="2000" dirty="0">
              <a:solidFill>
                <a:schemeClr val="bg1"/>
              </a:solidFill>
              <a:latin typeface="微软雅黑" panose="020B0503020204020204" pitchFamily="34" charset="-122"/>
              <a:ea typeface="微软雅黑" panose="020B0503020204020204" pitchFamily="34" charset="-122"/>
            </a:endParaRPr>
          </a:p>
          <a:p>
            <a:pPr marL="457200" marR="0" lvl="0" indent="-457200" defTabSz="91440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2000" dirty="0">
                <a:solidFill>
                  <a:schemeClr val="bg1"/>
                </a:solidFill>
                <a:latin typeface="微软雅黑" panose="020B0503020204020204" pitchFamily="34" charset="-122"/>
                <a:ea typeface="微软雅黑" panose="020B0503020204020204" pitchFamily="34" charset="-122"/>
              </a:rPr>
              <a:t>通过产品体验，理解该产品的核心功能、特色功能、基本功能、辅助功能和附加功能，并试图寻找该产品优势与不足，可借鉴的部分是什么；</a:t>
            </a:r>
          </a:p>
        </p:txBody>
      </p:sp>
      <p:sp>
        <p:nvSpPr>
          <p:cNvPr id="5" name="文本框 4">
            <a:extLst>
              <a:ext uri="{FF2B5EF4-FFF2-40B4-BE49-F238E27FC236}">
                <a16:creationId xmlns:a16="http://schemas.microsoft.com/office/drawing/2014/main" id="{5A47D9B4-4E43-0944-B6B7-ADEC03122946}"/>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48304" y="2341740"/>
            <a:ext cx="8876778" cy="2246769"/>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天气：</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匆匆忙忙准备了下，拿起书包就下楼了，出们才发现外面淅淅沥沥的下起了小雨，回去拿伞还是不拿伞呢？纠结中。</a:t>
            </a:r>
          </a:p>
        </p:txBody>
      </p:sp>
      <p:sp>
        <p:nvSpPr>
          <p:cNvPr id="9" name="文本框 10">
            <a:extLst>
              <a:ext uri="{FF2B5EF4-FFF2-40B4-BE49-F238E27FC236}">
                <a16:creationId xmlns:a16="http://schemas.microsoft.com/office/drawing/2014/main" id="{DBE772A1-F5D6-5F48-AE58-1C08D44CF6FA}"/>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3080314"/>
      </p:ext>
    </p:extLst>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32" name="文本框 31"/>
          <p:cNvSpPr txBox="1">
            <a:spLocks noChangeArrowheads="1"/>
          </p:cNvSpPr>
          <p:nvPr/>
        </p:nvSpPr>
        <p:spPr bwMode="auto">
          <a:xfrm>
            <a:off x="1119188" y="1614120"/>
            <a:ext cx="4280479"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从物理结构上由具体到抽象的过程，底层决定上层的方向和思路；</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从时间上来讲由概念到完成的过程，越是上层越是具体可见；</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每步的界限模糊，彼此交叉，而且必须反复迭代的；</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Font typeface="Wingdings" panose="05000000000000000000" pitchFamily="2" charset="2"/>
              <a:buChar char="u"/>
            </a:pPr>
            <a:r>
              <a:rPr lang="zh-CN" altLang="en-US" sz="2000" dirty="0">
                <a:solidFill>
                  <a:schemeClr val="bg1"/>
                </a:solidFill>
                <a:latin typeface="微软雅黑" panose="020B0503020204020204" pitchFamily="34" charset="-122"/>
                <a:ea typeface="微软雅黑" panose="020B0503020204020204" pitchFamily="34" charset="-122"/>
              </a:rPr>
              <a:t>从商业到产品到技术。</a:t>
            </a:r>
          </a:p>
          <a:p>
            <a:pPr>
              <a:lnSpc>
                <a:spcPct val="100000"/>
              </a:lnSpc>
              <a:spcBef>
                <a:spcPct val="0"/>
              </a:spcBef>
              <a:buFont typeface="Wingdings" panose="05000000000000000000" pitchFamily="2" charset="2"/>
              <a:buChar char="u"/>
            </a:pP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1026" name="Picture 2" descr="https://timgsa.baidu.com/timg?image&amp;quality=80&amp;size=b10000_10000&amp;sec=1503486872&amp;di=25fdd9dcf7174869db15519793bc3122&amp;src=http://hi.csdn.net/attachment/201112/5/0_13230935120aqF.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739" y="1101765"/>
            <a:ext cx="5338119" cy="4502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a:extLst>
              <a:ext uri="{FF2B5EF4-FFF2-40B4-BE49-F238E27FC236}">
                <a16:creationId xmlns:a16="http://schemas.microsoft.com/office/drawing/2014/main" id="{5B3E0044-9D51-7C4A-AA9D-E517492B38A6}"/>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3152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15" name="TextBox 3"/>
          <p:cNvSpPr txBox="1"/>
          <p:nvPr/>
        </p:nvSpPr>
        <p:spPr>
          <a:xfrm>
            <a:off x="2651235" y="1707661"/>
            <a:ext cx="7055473" cy="3416320"/>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defRPr/>
            </a:pPr>
            <a:r>
              <a:rPr lang="zh-CN" altLang="en-US" sz="2800" dirty="0">
                <a:solidFill>
                  <a:schemeClr val="bg1"/>
                </a:solidFill>
                <a:latin typeface="微软雅黑" panose="020B0503020204020204" pitchFamily="34" charset="-122"/>
                <a:ea typeface="微软雅黑" panose="020B0503020204020204" pitchFamily="34" charset="-122"/>
              </a:rPr>
              <a:t>用户体验实战练习</a:t>
            </a:r>
            <a:endParaRPr lang="en-US" altLang="zh-CN" sz="2800" dirty="0">
              <a:solidFill>
                <a:schemeClr val="bg1"/>
              </a:solidFill>
              <a:latin typeface="微软雅黑" panose="020B0503020204020204" pitchFamily="34" charset="-122"/>
              <a:ea typeface="微软雅黑" panose="020B0503020204020204" pitchFamily="34" charset="-122"/>
            </a:endParaRPr>
          </a:p>
          <a:p>
            <a:pPr marR="0" lvl="0" defTabSz="914400" eaLnBrk="1" fontAlgn="auto" latinLnBrk="0" hangingPunct="1">
              <a:lnSpc>
                <a:spcPct val="100000"/>
              </a:lnSpc>
              <a:spcBef>
                <a:spcPts val="0"/>
              </a:spcBef>
              <a:spcAft>
                <a:spcPts val="0"/>
              </a:spcAft>
              <a:buClrTx/>
              <a:buSzTx/>
              <a:defRPr/>
            </a:pPr>
            <a:endParaRPr lang="zh-CN" altLang="en-US" sz="2800" dirty="0">
              <a:solidFill>
                <a:schemeClr val="bg1"/>
              </a:solidFill>
              <a:latin typeface="微软雅黑" panose="020B0503020204020204" pitchFamily="34" charset="-122"/>
              <a:ea typeface="微软雅黑" panose="020B0503020204020204" pitchFamily="34" charset="-122"/>
            </a:endParaRPr>
          </a:p>
          <a:p>
            <a:pPr marR="0" lvl="0" defTabSz="914400" eaLnBrk="1" fontAlgn="auto" latinLnBrk="0" hangingPunct="1">
              <a:lnSpc>
                <a:spcPct val="100000"/>
              </a:lnSpc>
              <a:spcBef>
                <a:spcPts val="0"/>
              </a:spcBef>
              <a:spcAft>
                <a:spcPts val="0"/>
              </a:spcAft>
              <a:buClrTx/>
              <a:buSzTx/>
              <a:defRPr/>
            </a:pPr>
            <a:r>
              <a:rPr lang="zh-CN" altLang="en-US" sz="2000" dirty="0">
                <a:solidFill>
                  <a:schemeClr val="bg1"/>
                </a:solidFill>
                <a:latin typeface="微软雅黑" panose="020B0503020204020204" pitchFamily="34" charset="-122"/>
                <a:ea typeface="微软雅黑" panose="020B0503020204020204" pitchFamily="34" charset="-122"/>
              </a:rPr>
              <a:t>与本期自选产品相关的</a:t>
            </a: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个以上产品进行体验；</a:t>
            </a:r>
            <a:endParaRPr lang="en-US" altLang="zh-CN" sz="2000" dirty="0">
              <a:solidFill>
                <a:schemeClr val="bg1"/>
              </a:solidFill>
              <a:latin typeface="微软雅黑" panose="020B0503020204020204" pitchFamily="34" charset="-122"/>
              <a:ea typeface="微软雅黑" panose="020B0503020204020204" pitchFamily="34" charset="-122"/>
            </a:endParaRPr>
          </a:p>
          <a:p>
            <a:pPr marR="0" lvl="0" defTabSz="914400" eaLnBrk="1" fontAlgn="auto" latinLnBrk="0" hangingPunct="1">
              <a:lnSpc>
                <a:spcPct val="100000"/>
              </a:lnSpc>
              <a:spcBef>
                <a:spcPts val="0"/>
              </a:spcBef>
              <a:spcAft>
                <a:spcPts val="0"/>
              </a:spcAft>
              <a:buClrTx/>
              <a:buSzTx/>
              <a:defRPr/>
            </a:pPr>
            <a:endParaRPr lang="zh-CN" altLang="en-US" sz="2000" dirty="0">
              <a:solidFill>
                <a:schemeClr val="bg1"/>
              </a:solidFill>
              <a:latin typeface="微软雅黑" panose="020B0503020204020204" pitchFamily="34" charset="-122"/>
              <a:ea typeface="微软雅黑" panose="020B0503020204020204" pitchFamily="34" charset="-122"/>
            </a:endParaRPr>
          </a:p>
          <a:p>
            <a:pPr marR="0" lvl="0" defTabSz="914400" eaLnBrk="1" fontAlgn="auto" latinLnBrk="0" hangingPunct="1">
              <a:lnSpc>
                <a:spcPct val="100000"/>
              </a:lnSpc>
              <a:spcBef>
                <a:spcPts val="0"/>
              </a:spcBef>
              <a:spcAft>
                <a:spcPts val="0"/>
              </a:spcAft>
              <a:buClrTx/>
              <a:buSzTx/>
              <a:defRPr/>
            </a:pPr>
            <a:r>
              <a:rPr lang="zh-CN" altLang="en-US" sz="2000" dirty="0">
                <a:solidFill>
                  <a:schemeClr val="bg1"/>
                </a:solidFill>
                <a:latin typeface="微软雅黑" panose="020B0503020204020204" pitchFamily="34" charset="-122"/>
                <a:ea typeface="微软雅黑" panose="020B0503020204020204" pitchFamily="34" charset="-122"/>
              </a:rPr>
              <a:t>体验思路：</a:t>
            </a:r>
            <a:endParaRPr lang="en-US" altLang="zh-CN" sz="2000" dirty="0">
              <a:solidFill>
                <a:schemeClr val="bg1"/>
              </a:solidFill>
              <a:latin typeface="微软雅黑" panose="020B0503020204020204" pitchFamily="34" charset="-122"/>
              <a:ea typeface="微软雅黑" panose="020B0503020204020204" pitchFamily="34" charset="-122"/>
            </a:endParaRPr>
          </a:p>
          <a:p>
            <a:pPr marR="0" lvl="0" defTabSz="914400" eaLnBrk="1" fontAlgn="auto" latinLnBrk="0" hangingPunct="1">
              <a:lnSpc>
                <a:spcPct val="100000"/>
              </a:lnSpc>
              <a:spcBef>
                <a:spcPts val="0"/>
              </a:spcBef>
              <a:spcAft>
                <a:spcPts val="0"/>
              </a:spcAft>
              <a:buClrTx/>
              <a:buSzTx/>
              <a:defRPr/>
            </a:pPr>
            <a:endParaRPr lang="zh-CN" altLang="en-US" sz="2000" dirty="0">
              <a:solidFill>
                <a:schemeClr val="bg1"/>
              </a:solidFill>
              <a:latin typeface="微软雅黑" panose="020B0503020204020204" pitchFamily="34" charset="-122"/>
              <a:ea typeface="微软雅黑" panose="020B0503020204020204" pitchFamily="34" charset="-122"/>
            </a:endParaRPr>
          </a:p>
          <a:p>
            <a:pPr marL="457200" marR="0" lvl="0" indent="-457200" defTabSz="914400" eaLnBrk="1" fontAlgn="auto" latinLnBrk="0" hangingPunct="1">
              <a:lnSpc>
                <a:spcPct val="100000"/>
              </a:lnSpc>
              <a:spcBef>
                <a:spcPts val="0"/>
              </a:spcBef>
              <a:spcAft>
                <a:spcPts val="0"/>
              </a:spcAft>
              <a:buClrTx/>
              <a:buSzTx/>
              <a:buFont typeface="Wingdings" pitchFamily="2" charset="2"/>
              <a:buChar char="u"/>
              <a:defRPr/>
            </a:pPr>
            <a:r>
              <a:rPr lang="zh-CN" altLang="en-US" sz="2000" dirty="0">
                <a:solidFill>
                  <a:schemeClr val="bg1"/>
                </a:solidFill>
                <a:latin typeface="微软雅黑" panose="020B0503020204020204" pitchFamily="34" charset="-122"/>
                <a:ea typeface="微软雅黑" panose="020B0503020204020204" pitchFamily="34" charset="-122"/>
              </a:rPr>
              <a:t>产品简介：定位是什么、市场环境如何、用户是谁</a:t>
            </a:r>
          </a:p>
          <a:p>
            <a:pPr marL="457200" marR="0" lvl="0" indent="-457200" defTabSz="914400" eaLnBrk="1" fontAlgn="auto" latinLnBrk="0" hangingPunct="1">
              <a:lnSpc>
                <a:spcPct val="100000"/>
              </a:lnSpc>
              <a:spcBef>
                <a:spcPts val="0"/>
              </a:spcBef>
              <a:spcAft>
                <a:spcPts val="0"/>
              </a:spcAft>
              <a:buClrTx/>
              <a:buSzTx/>
              <a:buFont typeface="Wingdings" pitchFamily="2" charset="2"/>
              <a:buChar char="u"/>
              <a:defRPr/>
            </a:pPr>
            <a:r>
              <a:rPr lang="zh-CN" altLang="en-US" sz="2000" dirty="0">
                <a:solidFill>
                  <a:schemeClr val="bg1"/>
                </a:solidFill>
                <a:latin typeface="微软雅黑" panose="020B0503020204020204" pitchFamily="34" charset="-122"/>
                <a:ea typeface="微软雅黑" panose="020B0503020204020204" pitchFamily="34" charset="-122"/>
              </a:rPr>
              <a:t>产品的核心功能、主要内容、用户的主要操作流程；</a:t>
            </a:r>
          </a:p>
          <a:p>
            <a:pPr marL="457200" marR="0" lvl="0" indent="-457200" defTabSz="914400" eaLnBrk="1" fontAlgn="auto" latinLnBrk="0" hangingPunct="1">
              <a:lnSpc>
                <a:spcPct val="100000"/>
              </a:lnSpc>
              <a:spcBef>
                <a:spcPts val="0"/>
              </a:spcBef>
              <a:spcAft>
                <a:spcPts val="0"/>
              </a:spcAft>
              <a:buClrTx/>
              <a:buSzTx/>
              <a:buFont typeface="Wingdings" pitchFamily="2" charset="2"/>
              <a:buChar char="u"/>
              <a:defRPr/>
            </a:pPr>
            <a:r>
              <a:rPr lang="zh-CN" altLang="en-US" sz="2000" dirty="0">
                <a:solidFill>
                  <a:schemeClr val="bg1"/>
                </a:solidFill>
                <a:latin typeface="微软雅黑" panose="020B0503020204020204" pitchFamily="34" charset="-122"/>
                <a:ea typeface="微软雅黑" panose="020B0503020204020204" pitchFamily="34" charset="-122"/>
              </a:rPr>
              <a:t>界面布局、整体配色、信息展示；</a:t>
            </a:r>
          </a:p>
          <a:p>
            <a:pPr marL="457200" marR="0" lvl="0" indent="-457200" defTabSz="914400" eaLnBrk="1" fontAlgn="auto" latinLnBrk="0" hangingPunct="1">
              <a:lnSpc>
                <a:spcPct val="100000"/>
              </a:lnSpc>
              <a:spcBef>
                <a:spcPts val="0"/>
              </a:spcBef>
              <a:spcAft>
                <a:spcPts val="0"/>
              </a:spcAft>
              <a:buClrTx/>
              <a:buSzTx/>
              <a:buFont typeface="Wingdings" pitchFamily="2" charset="2"/>
              <a:buChar char="u"/>
              <a:defRPr/>
            </a:pPr>
            <a:r>
              <a:rPr lang="zh-CN" altLang="en-US" sz="2000" dirty="0">
                <a:solidFill>
                  <a:schemeClr val="bg1"/>
                </a:solidFill>
                <a:latin typeface="微软雅黑" panose="020B0503020204020204" pitchFamily="34" charset="-122"/>
                <a:ea typeface="微软雅黑" panose="020B0503020204020204" pitchFamily="34" charset="-122"/>
              </a:rPr>
              <a:t>总结：优秀值得借鉴的地方、不足之处与建议</a:t>
            </a:r>
          </a:p>
        </p:txBody>
      </p:sp>
      <p:sp>
        <p:nvSpPr>
          <p:cNvPr id="5" name="文本框 4">
            <a:extLst>
              <a:ext uri="{FF2B5EF4-FFF2-40B4-BE49-F238E27FC236}">
                <a16:creationId xmlns:a16="http://schemas.microsoft.com/office/drawing/2014/main" id="{5A47D9B4-4E43-0944-B6B7-ADEC03122946}"/>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用户体验要素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506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11" name="文本框 10"/>
          <p:cNvSpPr txBox="1">
            <a:spLocks noChangeArrowheads="1"/>
          </p:cNvSpPr>
          <p:nvPr/>
        </p:nvSpPr>
        <p:spPr bwMode="auto">
          <a:xfrm>
            <a:off x="1119188" y="368300"/>
            <a:ext cx="3452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1"/>
                </a:solidFill>
                <a:latin typeface="微软雅黑" panose="020B0503020204020204" pitchFamily="34" charset="-122"/>
                <a:ea typeface="微软雅黑" panose="020B0503020204020204" pitchFamily="34" charset="-122"/>
              </a:rPr>
              <a:t>产品手记</a:t>
            </a:r>
          </a:p>
        </p:txBody>
      </p:sp>
      <p:sp>
        <p:nvSpPr>
          <p:cNvPr id="12" name="文本框 38"/>
          <p:cNvSpPr txBox="1">
            <a:spLocks noChangeArrowheads="1"/>
          </p:cNvSpPr>
          <p:nvPr/>
        </p:nvSpPr>
        <p:spPr bwMode="auto">
          <a:xfrm>
            <a:off x="4407110" y="1291770"/>
            <a:ext cx="33832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600" b="1">
                <a:solidFill>
                  <a:schemeClr val="bg1"/>
                </a:solidFill>
                <a:latin typeface="微软雅黑" panose="020B0503020204020204" pitchFamily="34" charset="-122"/>
                <a:ea typeface="微软雅黑" panose="020B0503020204020204" pitchFamily="34" charset="-122"/>
              </a:rPr>
              <a:t>产品手记介绍</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2066246" y="2535074"/>
            <a:ext cx="870508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产品手记以学习、互助、分享为核心学习理念，提倡永久学习，永久互助、永久分享，推动所有学员的知识不停迭代，不停进步。</a:t>
            </a:r>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比邻学院是“产品手记”旗下品牌。取自“天涯若比邻”。</a:t>
            </a:r>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官网网站：</a:t>
            </a:r>
            <a:r>
              <a:rPr lang="en-US" altLang="zh-CN" sz="2400" b="1" dirty="0">
                <a:solidFill>
                  <a:schemeClr val="bg1"/>
                </a:solidFill>
                <a:latin typeface="微软雅黑" panose="020B0503020204020204" pitchFamily="34" charset="-122"/>
                <a:ea typeface="微软雅黑" panose="020B0503020204020204" pitchFamily="34" charset="-122"/>
                <a:hlinkClick r:id="rId3"/>
              </a:rPr>
              <a:t>www.chanpinshouji.com</a:t>
            </a:r>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比邻学院官网：</a:t>
            </a:r>
            <a:r>
              <a:rPr lang="en-US" altLang="zh-CN" sz="2400" b="1" dirty="0">
                <a:solidFill>
                  <a:schemeClr val="bg1"/>
                </a:solidFill>
                <a:latin typeface="微软雅黑" panose="020B0503020204020204" pitchFamily="34" charset="-122"/>
                <a:ea typeface="微软雅黑" panose="020B0503020204020204" pitchFamily="34" charset="-122"/>
                <a:hlinkClick r:id="rId4"/>
              </a:rPr>
              <a:t>www.bilinxueyuan.com</a:t>
            </a:r>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腾讯课堂地址：</a:t>
            </a:r>
            <a:r>
              <a:rPr lang="en-US" altLang="zh-CN" sz="2400" b="1" dirty="0">
                <a:solidFill>
                  <a:schemeClr val="bg1"/>
                </a:solidFill>
                <a:latin typeface="微软雅黑" panose="020B0503020204020204" pitchFamily="34" charset="-122"/>
                <a:ea typeface="微软雅黑" panose="020B0503020204020204" pitchFamily="34" charset="-122"/>
                <a:hlinkClick r:id="rId5"/>
              </a:rPr>
              <a:t>https://cpsjpm.ke.qq.com</a:t>
            </a:r>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None/>
            </a:pPr>
            <a:r>
              <a:rPr lang="zh-CN" altLang="en-US" sz="2400" b="1" dirty="0">
                <a:solidFill>
                  <a:schemeClr val="bg1"/>
                </a:solidFill>
                <a:latin typeface="微软雅黑" panose="020B0503020204020204" pitchFamily="34" charset="-122"/>
                <a:ea typeface="微软雅黑" panose="020B0503020204020204" pitchFamily="34" charset="-122"/>
              </a:rPr>
              <a:t>简书地址：</a:t>
            </a:r>
            <a:r>
              <a:rPr lang="en-US" altLang="zh-CN" sz="2400" b="1" dirty="0">
                <a:solidFill>
                  <a:schemeClr val="bg1"/>
                </a:solidFill>
                <a:latin typeface="微软雅黑" panose="020B0503020204020204" pitchFamily="34" charset="-122"/>
                <a:ea typeface="微软雅黑" panose="020B0503020204020204" pitchFamily="34" charset="-122"/>
                <a:hlinkClick r:id="rId6"/>
              </a:rPr>
              <a:t>http://www.jianshu.com/u/b978c53a9db7</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48304" y="2341740"/>
            <a:ext cx="8876778" cy="2246769"/>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老朋友聚会：</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忙碌的一天终于结束了，收拾书包，开心的在回家的路上，电话铃想起来了，一个老朋友电话过来质问，怎么又迟到，在哪里呢，约好了今天一起去</a:t>
            </a:r>
            <a:r>
              <a:rPr lang="en-US" altLang="zh-CN" sz="2800" dirty="0">
                <a:solidFill>
                  <a:schemeClr val="bg1"/>
                </a:solidFill>
                <a:latin typeface="微软雅黑" panose="020B0503020204020204" pitchFamily="34" charset="-122"/>
                <a:ea typeface="微软雅黑" panose="020B0503020204020204" pitchFamily="34" charset="-122"/>
              </a:rPr>
              <a:t>XX</a:t>
            </a:r>
            <a:r>
              <a:rPr lang="zh-CN" altLang="en-US" sz="2800" dirty="0">
                <a:solidFill>
                  <a:schemeClr val="bg1"/>
                </a:solidFill>
                <a:latin typeface="微软雅黑" panose="020B0503020204020204" pitchFamily="34" charset="-122"/>
                <a:ea typeface="微软雅黑" panose="020B0503020204020204" pitchFamily="34" charset="-122"/>
              </a:rPr>
              <a:t>撸串的。</a:t>
            </a:r>
          </a:p>
        </p:txBody>
      </p:sp>
      <p:sp>
        <p:nvSpPr>
          <p:cNvPr id="9" name="文本框 10">
            <a:extLst>
              <a:ext uri="{FF2B5EF4-FFF2-40B4-BE49-F238E27FC236}">
                <a16:creationId xmlns:a16="http://schemas.microsoft.com/office/drawing/2014/main" id="{DBE772A1-F5D6-5F48-AE58-1C08D44CF6FA}"/>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9924364"/>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948304" y="2049640"/>
            <a:ext cx="8876778" cy="3108543"/>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取钱交房租：</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终于把忙碌的一天的工作和私事都处理完了，开心的到进门口，刷卡进门，不好！！！，为啥卡片失效了，门刷不开？一看日期，该交房租了，到期不交房子，门卡会自动锁定，今天也没取现金，只能硬着头皮找到房东，先开门，明天补钱。</a:t>
            </a:r>
          </a:p>
        </p:txBody>
      </p:sp>
      <p:sp>
        <p:nvSpPr>
          <p:cNvPr id="9" name="文本框 10">
            <a:extLst>
              <a:ext uri="{FF2B5EF4-FFF2-40B4-BE49-F238E27FC236}">
                <a16:creationId xmlns:a16="http://schemas.microsoft.com/office/drawing/2014/main" id="{DBE772A1-F5D6-5F48-AE58-1C08D44CF6FA}"/>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1601601"/>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119188" y="1909940"/>
            <a:ext cx="10266282" cy="523220"/>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尽管你已经非常努力，但你还是，不是忘记这个就是错过那个。</a:t>
            </a:r>
          </a:p>
        </p:txBody>
      </p:sp>
      <p:sp>
        <p:nvSpPr>
          <p:cNvPr id="9" name="文本框 10">
            <a:extLst>
              <a:ext uri="{FF2B5EF4-FFF2-40B4-BE49-F238E27FC236}">
                <a16:creationId xmlns:a16="http://schemas.microsoft.com/office/drawing/2014/main" id="{DBE772A1-F5D6-5F48-AE58-1C08D44CF6FA}"/>
              </a:ext>
            </a:extLst>
          </p:cNvPr>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圆角矩形 2">
            <a:extLst>
              <a:ext uri="{FF2B5EF4-FFF2-40B4-BE49-F238E27FC236}">
                <a16:creationId xmlns:a16="http://schemas.microsoft.com/office/drawing/2014/main" id="{2F24F526-2D0E-5F45-9AE3-AA51880978DE}"/>
              </a:ext>
            </a:extLst>
          </p:cNvPr>
          <p:cNvSpPr/>
          <p:nvPr/>
        </p:nvSpPr>
        <p:spPr>
          <a:xfrm>
            <a:off x="1295400" y="3690935"/>
            <a:ext cx="18161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起床</a:t>
            </a:r>
          </a:p>
        </p:txBody>
      </p:sp>
      <p:sp>
        <p:nvSpPr>
          <p:cNvPr id="6" name="圆角矩形 5">
            <a:extLst>
              <a:ext uri="{FF2B5EF4-FFF2-40B4-BE49-F238E27FC236}">
                <a16:creationId xmlns:a16="http://schemas.microsoft.com/office/drawing/2014/main" id="{DD530962-C860-0C4F-984D-B6726A88F8E3}"/>
              </a:ext>
            </a:extLst>
          </p:cNvPr>
          <p:cNvSpPr/>
          <p:nvPr/>
        </p:nvSpPr>
        <p:spPr>
          <a:xfrm>
            <a:off x="3292475" y="3690935"/>
            <a:ext cx="18161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天气</a:t>
            </a:r>
          </a:p>
        </p:txBody>
      </p:sp>
      <p:sp>
        <p:nvSpPr>
          <p:cNvPr id="7" name="圆角矩形 6">
            <a:extLst>
              <a:ext uri="{FF2B5EF4-FFF2-40B4-BE49-F238E27FC236}">
                <a16:creationId xmlns:a16="http://schemas.microsoft.com/office/drawing/2014/main" id="{CAC0A9FA-0EA4-D44D-869A-408AA18CAE99}"/>
              </a:ext>
            </a:extLst>
          </p:cNvPr>
          <p:cNvSpPr/>
          <p:nvPr/>
        </p:nvSpPr>
        <p:spPr>
          <a:xfrm>
            <a:off x="5289550" y="3690935"/>
            <a:ext cx="18161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打车</a:t>
            </a:r>
          </a:p>
        </p:txBody>
      </p:sp>
      <p:sp>
        <p:nvSpPr>
          <p:cNvPr id="8" name="圆角矩形 7">
            <a:extLst>
              <a:ext uri="{FF2B5EF4-FFF2-40B4-BE49-F238E27FC236}">
                <a16:creationId xmlns:a16="http://schemas.microsoft.com/office/drawing/2014/main" id="{ABCF0F7E-1599-7443-B5A9-98DBBC43F1FE}"/>
              </a:ext>
            </a:extLst>
          </p:cNvPr>
          <p:cNvSpPr/>
          <p:nvPr/>
        </p:nvSpPr>
        <p:spPr>
          <a:xfrm>
            <a:off x="7286625" y="3690935"/>
            <a:ext cx="18161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聚会</a:t>
            </a:r>
          </a:p>
        </p:txBody>
      </p:sp>
      <p:sp>
        <p:nvSpPr>
          <p:cNvPr id="10" name="圆角矩形 9">
            <a:extLst>
              <a:ext uri="{FF2B5EF4-FFF2-40B4-BE49-F238E27FC236}">
                <a16:creationId xmlns:a16="http://schemas.microsoft.com/office/drawing/2014/main" id="{194247AC-5489-F549-9F01-424670E93141}"/>
              </a:ext>
            </a:extLst>
          </p:cNvPr>
          <p:cNvSpPr/>
          <p:nvPr/>
        </p:nvSpPr>
        <p:spPr>
          <a:xfrm>
            <a:off x="9283700" y="3690935"/>
            <a:ext cx="18161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latin typeface="Microsoft YaHei" panose="020B0503020204020204" pitchFamily="34" charset="-122"/>
                <a:ea typeface="Microsoft YaHei" panose="020B0503020204020204" pitchFamily="34" charset="-122"/>
              </a:rPr>
              <a:t>交房租</a:t>
            </a:r>
          </a:p>
        </p:txBody>
      </p:sp>
    </p:spTree>
    <p:extLst>
      <p:ext uri="{BB962C8B-B14F-4D97-AF65-F5344CB8AC3E}">
        <p14:creationId xmlns:p14="http://schemas.microsoft.com/office/powerpoint/2010/main" val="6677446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1166677" y="1377500"/>
            <a:ext cx="13496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dirty="0">
                <a:solidFill>
                  <a:schemeClr val="bg1"/>
                </a:solidFill>
                <a:latin typeface="微软雅黑" panose="020B0503020204020204" pitchFamily="34" charset="-122"/>
                <a:ea typeface="微软雅黑" panose="020B0503020204020204" pitchFamily="34" charset="-122"/>
              </a:rPr>
              <a:t>定义</a:t>
            </a:r>
          </a:p>
        </p:txBody>
      </p:sp>
      <p:sp>
        <p:nvSpPr>
          <p:cNvPr id="11" name="文本框 10"/>
          <p:cNvSpPr txBox="1">
            <a:spLocks noChangeArrowheads="1"/>
          </p:cNvSpPr>
          <p:nvPr/>
        </p:nvSpPr>
        <p:spPr bwMode="auto">
          <a:xfrm>
            <a:off x="1166677" y="2448255"/>
            <a:ext cx="656762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chemeClr val="bg1"/>
                </a:solidFill>
                <a:latin typeface="微软雅黑" panose="020B0503020204020204" pitchFamily="34" charset="-122"/>
                <a:ea typeface="微软雅黑" panose="020B0503020204020204" pitchFamily="34" charset="-122"/>
              </a:rPr>
              <a:t>用户体验（</a:t>
            </a:r>
            <a:r>
              <a:rPr lang="en-US" altLang="zh-CN" sz="2000" dirty="0">
                <a:solidFill>
                  <a:schemeClr val="bg1"/>
                </a:solidFill>
                <a:latin typeface="微软雅黑" panose="020B0503020204020204" pitchFamily="34" charset="-122"/>
                <a:ea typeface="微软雅黑" panose="020B0503020204020204" pitchFamily="34" charset="-122"/>
              </a:rPr>
              <a:t>User Experience</a:t>
            </a:r>
            <a:r>
              <a:rPr lang="zh-CN" altLang="en-US" sz="2000" dirty="0">
                <a:solidFill>
                  <a:schemeClr val="bg1"/>
                </a:solidFill>
                <a:latin typeface="微软雅黑" panose="020B0503020204020204" pitchFamily="34" charset="-122"/>
                <a:ea typeface="微软雅黑" panose="020B0503020204020204" pitchFamily="34" charset="-122"/>
              </a:rPr>
              <a:t>，简称</a:t>
            </a:r>
            <a:r>
              <a:rPr lang="en-US" altLang="zh-CN" sz="2000" dirty="0">
                <a:solidFill>
                  <a:schemeClr val="bg1"/>
                </a:solidFill>
                <a:latin typeface="微软雅黑" panose="020B0503020204020204" pitchFamily="34" charset="-122"/>
                <a:ea typeface="微软雅黑" panose="020B0503020204020204" pitchFamily="34" charset="-122"/>
              </a:rPr>
              <a:t>UE/UX</a:t>
            </a:r>
            <a:r>
              <a:rPr lang="zh-CN" altLang="en-US" sz="2000" dirty="0">
                <a:solidFill>
                  <a:schemeClr val="bg1"/>
                </a:solidFill>
                <a:latin typeface="微软雅黑" panose="020B0503020204020204" pitchFamily="34" charset="-122"/>
                <a:ea typeface="微软雅黑" panose="020B0503020204020204" pitchFamily="34" charset="-122"/>
              </a:rPr>
              <a:t>）是用户在使用产品过程中建立起来的一种纯主观感受；</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None/>
            </a:pPr>
            <a:r>
              <a:rPr lang="zh-CN" altLang="en-US" sz="2000" dirty="0">
                <a:solidFill>
                  <a:schemeClr val="bg1"/>
                </a:solidFill>
                <a:latin typeface="微软雅黑" panose="020B0503020204020204" pitchFamily="34" charset="-122"/>
                <a:ea typeface="微软雅黑" panose="020B0503020204020204" pitchFamily="34" charset="-122"/>
              </a:rPr>
              <a:t>用户体验是为</a:t>
            </a:r>
            <a:r>
              <a:rPr lang="zh-Hans" altLang="en-US" sz="2000" dirty="0">
                <a:solidFill>
                  <a:schemeClr val="bg1"/>
                </a:solidFill>
                <a:latin typeface="微软雅黑" panose="020B0503020204020204" pitchFamily="34" charset="-122"/>
                <a:ea typeface="微软雅黑" panose="020B0503020204020204" pitchFamily="34" charset="-122"/>
              </a:rPr>
              <a:t>产品</a:t>
            </a:r>
            <a:r>
              <a:rPr lang="zh-CN" altLang="en-US" sz="2000" dirty="0">
                <a:solidFill>
                  <a:schemeClr val="bg1"/>
                </a:solidFill>
                <a:latin typeface="微软雅黑" panose="020B0503020204020204" pitchFamily="34" charset="-122"/>
                <a:ea typeface="微软雅黑" panose="020B0503020204020204" pitchFamily="34" charset="-122"/>
              </a:rPr>
              <a:t>设计而生；</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00000"/>
              </a:lnSpc>
              <a:spcBef>
                <a:spcPct val="0"/>
              </a:spcBef>
              <a:buNone/>
            </a:pPr>
            <a:r>
              <a:rPr lang="zh-CN" altLang="en-US" sz="2000" dirty="0">
                <a:solidFill>
                  <a:schemeClr val="bg1"/>
                </a:solidFill>
                <a:latin typeface="微软雅黑" panose="020B0503020204020204" pitchFamily="34" charset="-122"/>
                <a:ea typeface="微软雅黑" panose="020B0503020204020204" pitchFamily="34" charset="-122"/>
              </a:rPr>
              <a:t>用户体验的方式也有很多，每个人都有不同的见解；</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8246007" y="2596479"/>
            <a:ext cx="1193800" cy="1195387"/>
          </a:xfrm>
          <a:prstGeom prst="ellipse">
            <a:avLst/>
          </a:prstGeom>
          <a:solidFill>
            <a:srgbClr val="26B7CC">
              <a:alpha val="76077"/>
            </a:srgbClr>
          </a:solidFill>
          <a:ln>
            <a:noFill/>
          </a:ln>
        </p:spPr>
        <p:txBody>
          <a:bodyPr anchor="ctr"/>
          <a:lstStyle/>
          <a:p>
            <a:pPr algn="ctr"/>
            <a:r>
              <a:rPr lang="zh-CN" altLang="en-US" sz="2000" b="1" dirty="0">
                <a:solidFill>
                  <a:srgbClr val="FFFFFF"/>
                </a:solidFill>
                <a:latin typeface="宋体" panose="02010600030101010101" pitchFamily="2" charset="-122"/>
                <a:sym typeface="宋体" panose="02010600030101010101" pitchFamily="2" charset="-122"/>
              </a:rPr>
              <a:t>纯</a:t>
            </a:r>
            <a:endParaRPr lang="zh-CN" altLang="en-US" sz="2000" b="1" kern="1200" dirty="0">
              <a:solidFill>
                <a:srgbClr val="FFFFFF"/>
              </a:solidFill>
              <a:latin typeface="宋体" panose="02010600030101010101" pitchFamily="2" charset="-122"/>
              <a:sym typeface="宋体" panose="02010600030101010101" pitchFamily="2" charset="-122"/>
            </a:endParaRPr>
          </a:p>
        </p:txBody>
      </p:sp>
      <p:sp>
        <p:nvSpPr>
          <p:cNvPr id="7" name="椭圆 6"/>
          <p:cNvSpPr>
            <a:spLocks noChangeArrowheads="1"/>
          </p:cNvSpPr>
          <p:nvPr/>
        </p:nvSpPr>
        <p:spPr bwMode="auto">
          <a:xfrm>
            <a:off x="9488839" y="3775093"/>
            <a:ext cx="1193800" cy="1195387"/>
          </a:xfrm>
          <a:prstGeom prst="ellipse">
            <a:avLst/>
          </a:prstGeom>
          <a:solidFill>
            <a:srgbClr val="EE00F2">
              <a:alpha val="76077"/>
            </a:srgbClr>
          </a:solidFill>
          <a:ln>
            <a:noFill/>
          </a:ln>
        </p:spPr>
        <p:txBody>
          <a:bodyPr anchor="ctr"/>
          <a:lstStyle/>
          <a:p>
            <a:pPr algn="ctr"/>
            <a:r>
              <a:rPr lang="zh-CN" altLang="en-US" sz="2000" b="1" dirty="0">
                <a:solidFill>
                  <a:srgbClr val="FFFFFF"/>
                </a:solidFill>
                <a:latin typeface="宋体" panose="02010600030101010101" pitchFamily="2" charset="-122"/>
                <a:sym typeface="宋体" panose="02010600030101010101" pitchFamily="2" charset="-122"/>
              </a:rPr>
              <a:t>主观</a:t>
            </a:r>
            <a:endParaRPr lang="zh-CN" altLang="en-US" sz="2000" b="1" kern="1200" dirty="0">
              <a:solidFill>
                <a:srgbClr val="FFFFFF"/>
              </a:solidFill>
              <a:latin typeface="宋体" panose="02010600030101010101" pitchFamily="2" charset="-122"/>
              <a:sym typeface="宋体" panose="02010600030101010101" pitchFamily="2" charset="-122"/>
            </a:endParaRPr>
          </a:p>
        </p:txBody>
      </p:sp>
      <p:sp>
        <p:nvSpPr>
          <p:cNvPr id="8" name="椭圆 7"/>
          <p:cNvSpPr>
            <a:spLocks noChangeArrowheads="1"/>
          </p:cNvSpPr>
          <p:nvPr/>
        </p:nvSpPr>
        <p:spPr bwMode="auto">
          <a:xfrm>
            <a:off x="9846497" y="1900720"/>
            <a:ext cx="1193800" cy="1195387"/>
          </a:xfrm>
          <a:prstGeom prst="ellipse">
            <a:avLst/>
          </a:prstGeom>
          <a:solidFill>
            <a:schemeClr val="accent3">
              <a:lumMod val="60000"/>
              <a:lumOff val="40000"/>
              <a:alpha val="76077"/>
            </a:schemeClr>
          </a:solidFill>
          <a:ln>
            <a:noFill/>
          </a:ln>
        </p:spPr>
        <p:txBody>
          <a:bodyPr anchor="ctr"/>
          <a:lstStyle/>
          <a:p>
            <a:pPr algn="ctr"/>
            <a:r>
              <a:rPr lang="zh-CN" altLang="en-US" sz="2000" b="1" kern="1200" dirty="0">
                <a:solidFill>
                  <a:srgbClr val="FFFFFF"/>
                </a:solidFill>
                <a:latin typeface="宋体" panose="02010600030101010101" pitchFamily="2" charset="-122"/>
                <a:sym typeface="宋体" panose="02010600030101010101" pitchFamily="2" charset="-122"/>
              </a:rPr>
              <a:t>感受</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393374" y="6400285"/>
            <a:ext cx="4107976" cy="369332"/>
          </a:xfrm>
          <a:prstGeom prst="rect">
            <a:avLst/>
          </a:prstGeom>
          <a:noFill/>
        </p:spPr>
        <p:txBody>
          <a:bodyPr>
            <a:spAutoFit/>
          </a:bodyPr>
          <a:lstStyle/>
          <a:p>
            <a:pPr eaLnBrk="1" fontAlgn="auto" hangingPunct="1">
              <a:spcBef>
                <a:spcPts val="0"/>
              </a:spcBef>
              <a:spcAft>
                <a:spcPts val="0"/>
              </a:spcAft>
              <a:defRPr/>
            </a:pPr>
            <a:r>
              <a:rPr lang="en-US" altLang="zh-CN"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rPr>
              <a:t>http://www.chanpinshouji.com</a:t>
            </a:r>
            <a:endParaRPr lang="zh-CN" altLang="en-US" dirty="0">
              <a:solidFill>
                <a:schemeClr val="bg1"/>
              </a:solidFill>
              <a:effectLst>
                <a:reflection blurRad="6350" stA="55000" endA="300" endPos="45500" dir="5400000" sy="-100000" algn="bl" rotWithShape="0"/>
              </a:effectLst>
              <a:latin typeface="微软雅黑" panose="020B0503020204020204" pitchFamily="34" charset="-122"/>
              <a:ea typeface="微软雅黑" panose="020B0503020204020204" pitchFamily="34" charset="-122"/>
            </a:endParaRPr>
          </a:p>
        </p:txBody>
      </p:sp>
      <p:sp>
        <p:nvSpPr>
          <p:cNvPr id="9" name="文本框 10"/>
          <p:cNvSpPr txBox="1">
            <a:spLocks noChangeArrowheads="1"/>
          </p:cNvSpPr>
          <p:nvPr/>
        </p:nvSpPr>
        <p:spPr bwMode="auto">
          <a:xfrm>
            <a:off x="1119188" y="368300"/>
            <a:ext cx="345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en-US" sz="2400" b="1" dirty="0">
                <a:solidFill>
                  <a:schemeClr val="bg1"/>
                </a:solidFill>
                <a:latin typeface="微软雅黑" panose="020B0503020204020204" pitchFamily="34" charset="-122"/>
                <a:ea typeface="微软雅黑" panose="020B0503020204020204" pitchFamily="34" charset="-122"/>
              </a:rPr>
              <a:t>什么是用户体验</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 name="图片 3" descr="timg-23.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356" y="1039881"/>
            <a:ext cx="2375071" cy="2068472"/>
          </a:xfrm>
          <a:prstGeom prst="rect">
            <a:avLst/>
          </a:prstGeom>
        </p:spPr>
      </p:pic>
      <p:sp>
        <p:nvSpPr>
          <p:cNvPr id="5" name="文本框 4"/>
          <p:cNvSpPr txBox="1"/>
          <p:nvPr/>
        </p:nvSpPr>
        <p:spPr>
          <a:xfrm>
            <a:off x="2103904" y="3181255"/>
            <a:ext cx="679908" cy="338554"/>
          </a:xfrm>
          <a:prstGeom prst="rect">
            <a:avLst/>
          </a:prstGeom>
          <a:noFill/>
        </p:spPr>
        <p:txBody>
          <a:bodyPr wrap="square" rtlCol="0">
            <a:spAutoFit/>
          </a:bodyPr>
          <a:lstStyle/>
          <a:p>
            <a:r>
              <a:rPr kumimoji="1" lang="zh-CN" altLang="en-US" sz="1600" dirty="0">
                <a:solidFill>
                  <a:schemeClr val="bg1"/>
                </a:solidFill>
              </a:rPr>
              <a:t>高兴</a:t>
            </a:r>
          </a:p>
        </p:txBody>
      </p:sp>
      <p:pic>
        <p:nvPicPr>
          <p:cNvPr id="6" name="图片 5" descr="u=1372109038,1995912246&amp;fm=27&amp;gp=0.jpg"/>
          <p:cNvPicPr/>
          <p:nvPr/>
        </p:nvPicPr>
        <p:blipFill rotWithShape="1">
          <a:blip r:embed="rId4">
            <a:extLst>
              <a:ext uri="{28A0092B-C50C-407E-A947-70E740481C1C}">
                <a14:useLocalDpi xmlns:a14="http://schemas.microsoft.com/office/drawing/2010/main" val="0"/>
              </a:ext>
            </a:extLst>
          </a:blip>
          <a:srcRect l="17179" r="24826"/>
          <a:stretch>
            <a:fillRect/>
          </a:stretch>
        </p:blipFill>
        <p:spPr>
          <a:xfrm>
            <a:off x="4719619" y="1039880"/>
            <a:ext cx="2398943" cy="2056918"/>
          </a:xfrm>
          <a:prstGeom prst="rect">
            <a:avLst/>
          </a:prstGeom>
        </p:spPr>
      </p:pic>
      <p:sp>
        <p:nvSpPr>
          <p:cNvPr id="7" name="文本框 6"/>
          <p:cNvSpPr txBox="1"/>
          <p:nvPr/>
        </p:nvSpPr>
        <p:spPr>
          <a:xfrm>
            <a:off x="5631774" y="3168427"/>
            <a:ext cx="949308" cy="338554"/>
          </a:xfrm>
          <a:prstGeom prst="rect">
            <a:avLst/>
          </a:prstGeom>
          <a:noFill/>
        </p:spPr>
        <p:txBody>
          <a:bodyPr wrap="square" rtlCol="0">
            <a:spAutoFit/>
          </a:bodyPr>
          <a:lstStyle/>
          <a:p>
            <a:r>
              <a:rPr kumimoji="1" lang="zh-CN" altLang="en-US" sz="1600" dirty="0">
                <a:solidFill>
                  <a:srgbClr val="FFFFFF"/>
                </a:solidFill>
              </a:rPr>
              <a:t>大哭</a:t>
            </a:r>
          </a:p>
        </p:txBody>
      </p:sp>
      <p:pic>
        <p:nvPicPr>
          <p:cNvPr id="8" name="图片 7" descr="timg-25.jpeg"/>
          <p:cNvPicPr/>
          <p:nvPr/>
        </p:nvPicPr>
        <p:blipFill rotWithShape="1">
          <a:blip r:embed="rId5">
            <a:extLst>
              <a:ext uri="{28A0092B-C50C-407E-A947-70E740481C1C}">
                <a14:useLocalDpi xmlns:a14="http://schemas.microsoft.com/office/drawing/2010/main" val="0"/>
              </a:ext>
            </a:extLst>
          </a:blip>
          <a:srcRect l="16568" r="8127"/>
          <a:stretch>
            <a:fillRect/>
          </a:stretch>
        </p:blipFill>
        <p:spPr>
          <a:xfrm>
            <a:off x="8146183" y="1039880"/>
            <a:ext cx="2398943" cy="2056918"/>
          </a:xfrm>
          <a:prstGeom prst="rect">
            <a:avLst/>
          </a:prstGeom>
        </p:spPr>
      </p:pic>
      <p:sp>
        <p:nvSpPr>
          <p:cNvPr id="10" name="文本框 9"/>
          <p:cNvSpPr txBox="1"/>
          <p:nvPr/>
        </p:nvSpPr>
        <p:spPr>
          <a:xfrm>
            <a:off x="9183758" y="3219738"/>
            <a:ext cx="976509" cy="338554"/>
          </a:xfrm>
          <a:prstGeom prst="rect">
            <a:avLst/>
          </a:prstGeom>
          <a:noFill/>
        </p:spPr>
        <p:txBody>
          <a:bodyPr wrap="square" rtlCol="0">
            <a:spAutoFit/>
          </a:bodyPr>
          <a:lstStyle/>
          <a:p>
            <a:r>
              <a:rPr kumimoji="1" lang="zh-CN" altLang="en-US" sz="1600" dirty="0">
                <a:solidFill>
                  <a:srgbClr val="FFFFFF"/>
                </a:solidFill>
              </a:rPr>
              <a:t>忧伤</a:t>
            </a:r>
          </a:p>
        </p:txBody>
      </p:sp>
      <p:pic>
        <p:nvPicPr>
          <p:cNvPr id="11" name="图片 10" descr="timg-26.jpeg"/>
          <p:cNvPicPr/>
          <p:nvPr/>
        </p:nvPicPr>
        <p:blipFill>
          <a:blip r:embed="rId6">
            <a:extLst>
              <a:ext uri="{28A0092B-C50C-407E-A947-70E740481C1C}">
                <a14:useLocalDpi xmlns:a14="http://schemas.microsoft.com/office/drawing/2010/main" val="0"/>
              </a:ext>
            </a:extLst>
          </a:blip>
          <a:stretch>
            <a:fillRect/>
          </a:stretch>
        </p:blipFill>
        <p:spPr>
          <a:xfrm>
            <a:off x="1308527" y="3702708"/>
            <a:ext cx="2398944" cy="2024127"/>
          </a:xfrm>
          <a:prstGeom prst="rect">
            <a:avLst/>
          </a:prstGeom>
        </p:spPr>
      </p:pic>
      <p:sp>
        <p:nvSpPr>
          <p:cNvPr id="12" name="文本框 11"/>
          <p:cNvSpPr txBox="1"/>
          <p:nvPr/>
        </p:nvSpPr>
        <p:spPr>
          <a:xfrm>
            <a:off x="2217817" y="5822226"/>
            <a:ext cx="873880" cy="338554"/>
          </a:xfrm>
          <a:prstGeom prst="rect">
            <a:avLst/>
          </a:prstGeom>
          <a:noFill/>
        </p:spPr>
        <p:txBody>
          <a:bodyPr wrap="square" rtlCol="0">
            <a:spAutoFit/>
          </a:bodyPr>
          <a:lstStyle/>
          <a:p>
            <a:r>
              <a:rPr kumimoji="1" lang="zh-CN" altLang="en-US" sz="1600" dirty="0">
                <a:solidFill>
                  <a:schemeClr val="bg1"/>
                </a:solidFill>
              </a:rPr>
              <a:t>喜悦</a:t>
            </a:r>
          </a:p>
        </p:txBody>
      </p:sp>
      <p:pic>
        <p:nvPicPr>
          <p:cNvPr id="13" name="图片 12" descr="timg-27.jpeg"/>
          <p:cNvPicPr/>
          <p:nvPr/>
        </p:nvPicPr>
        <p:blipFill rotWithShape="1">
          <a:blip r:embed="rId7">
            <a:extLst>
              <a:ext uri="{28A0092B-C50C-407E-A947-70E740481C1C}">
                <a14:useLocalDpi xmlns:a14="http://schemas.microsoft.com/office/drawing/2010/main" val="0"/>
              </a:ext>
            </a:extLst>
          </a:blip>
          <a:srcRect l="7694" r="7354"/>
          <a:stretch>
            <a:fillRect/>
          </a:stretch>
        </p:blipFill>
        <p:spPr>
          <a:xfrm>
            <a:off x="4772255" y="3702708"/>
            <a:ext cx="2398943" cy="2056918"/>
          </a:xfrm>
          <a:prstGeom prst="rect">
            <a:avLst/>
          </a:prstGeom>
        </p:spPr>
      </p:pic>
      <p:sp>
        <p:nvSpPr>
          <p:cNvPr id="14" name="文本框 13"/>
          <p:cNvSpPr txBox="1"/>
          <p:nvPr/>
        </p:nvSpPr>
        <p:spPr>
          <a:xfrm>
            <a:off x="5859601" y="5822226"/>
            <a:ext cx="873880" cy="338554"/>
          </a:xfrm>
          <a:prstGeom prst="rect">
            <a:avLst/>
          </a:prstGeom>
          <a:noFill/>
        </p:spPr>
        <p:txBody>
          <a:bodyPr wrap="square" rtlCol="0">
            <a:spAutoFit/>
          </a:bodyPr>
          <a:lstStyle/>
          <a:p>
            <a:r>
              <a:rPr kumimoji="1" lang="zh-CN" altLang="en-US" sz="1600" dirty="0">
                <a:solidFill>
                  <a:schemeClr val="bg1"/>
                </a:solidFill>
              </a:rPr>
              <a:t>满足</a:t>
            </a:r>
          </a:p>
        </p:txBody>
      </p:sp>
      <p:pic>
        <p:nvPicPr>
          <p:cNvPr id="15" name="图片 14" descr="timg (6).jpeg"/>
          <p:cNvPicPr/>
          <p:nvPr/>
        </p:nvPicPr>
        <p:blipFill rotWithShape="1">
          <a:blip r:embed="rId8">
            <a:extLst>
              <a:ext uri="{28A0092B-C50C-407E-A947-70E740481C1C}">
                <a14:useLocalDpi xmlns:a14="http://schemas.microsoft.com/office/drawing/2010/main" val="0"/>
              </a:ext>
            </a:extLst>
          </a:blip>
          <a:srcRect l="3890" t="5346" r="29804" b="8125"/>
          <a:stretch>
            <a:fillRect/>
          </a:stretch>
        </p:blipFill>
        <p:spPr>
          <a:xfrm>
            <a:off x="8235983" y="3702708"/>
            <a:ext cx="2398943" cy="2056918"/>
          </a:xfrm>
          <a:prstGeom prst="rect">
            <a:avLst/>
          </a:prstGeom>
        </p:spPr>
      </p:pic>
      <p:sp>
        <p:nvSpPr>
          <p:cNvPr id="16" name="文本框 15"/>
          <p:cNvSpPr txBox="1"/>
          <p:nvPr/>
        </p:nvSpPr>
        <p:spPr>
          <a:xfrm>
            <a:off x="8872782" y="5822226"/>
            <a:ext cx="1498079" cy="338554"/>
          </a:xfrm>
          <a:prstGeom prst="rect">
            <a:avLst/>
          </a:prstGeom>
          <a:noFill/>
        </p:spPr>
        <p:txBody>
          <a:bodyPr wrap="square" rtlCol="0">
            <a:spAutoFit/>
          </a:bodyPr>
          <a:lstStyle/>
          <a:p>
            <a:r>
              <a:rPr kumimoji="1" lang="zh-CN" altLang="en-US" sz="1600" dirty="0">
                <a:solidFill>
                  <a:schemeClr val="bg1"/>
                </a:solidFill>
              </a:rPr>
              <a:t>蓝瘦香菇</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1611</TotalTime>
  <Words>2180</Words>
  <Application>Microsoft Macintosh PowerPoint</Application>
  <PresentationFormat>宽屏</PresentationFormat>
  <Paragraphs>276</Paragraphs>
  <Slides>42</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宋体</vt:lpstr>
      <vt:lpstr>Microsoft YaHei</vt:lpstr>
      <vt:lpstr>Microsoft YaHei</vt:lpstr>
      <vt:lpstr>PingFang SC</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deeplm</dc:creator>
  <cp:lastModifiedBy>Microsoft Office 用户</cp:lastModifiedBy>
  <cp:revision>169</cp:revision>
  <cp:lastPrinted>2018-07-21T04:03:50Z</cp:lastPrinted>
  <dcterms:created xsi:type="dcterms:W3CDTF">2014-06-13T12:36:00Z</dcterms:created>
  <dcterms:modified xsi:type="dcterms:W3CDTF">2018-10-22T09:32:24Z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